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8"/>
  </p:notesMasterIdLst>
  <p:sldIdLst>
    <p:sldId id="1038" r:id="rId5"/>
    <p:sldId id="1071" r:id="rId6"/>
    <p:sldId id="1068" r:id="rId7"/>
    <p:sldId id="1081" r:id="rId8"/>
    <p:sldId id="1075" r:id="rId9"/>
    <p:sldId id="1070" r:id="rId10"/>
    <p:sldId id="1079" r:id="rId11"/>
    <p:sldId id="1059" r:id="rId12"/>
    <p:sldId id="1061" r:id="rId13"/>
    <p:sldId id="1069" r:id="rId14"/>
    <p:sldId id="1076" r:id="rId15"/>
    <p:sldId id="1080" r:id="rId16"/>
    <p:sldId id="1074" r:id="rId17"/>
  </p:sldIdLst>
  <p:sldSz cx="12192000" cy="6858000"/>
  <p:notesSz cx="6888163"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894E8D-720E-4E43-B249-F33DBEADDC98}">
          <p14:sldIdLst>
            <p14:sldId id="1038"/>
            <p14:sldId id="1071"/>
            <p14:sldId id="1068"/>
            <p14:sldId id="1081"/>
            <p14:sldId id="1075"/>
            <p14:sldId id="1070"/>
            <p14:sldId id="1079"/>
            <p14:sldId id="1059"/>
            <p14:sldId id="1061"/>
            <p14:sldId id="1069"/>
            <p14:sldId id="1076"/>
            <p14:sldId id="1080"/>
            <p14:sldId id="10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Bunney" initials="TB" lastIdx="5" clrIdx="0">
    <p:extLst>
      <p:ext uri="{19B8F6BF-5375-455C-9EA6-DF929625EA0E}">
        <p15:presenceInfo xmlns:p15="http://schemas.microsoft.com/office/powerpoint/2012/main" userId="S::Tanya.Bunney@eif.org.uk::0a47513f-3734-4818-a22e-2f7575a131ed" providerId="AD"/>
      </p:ext>
    </p:extLst>
  </p:cmAuthor>
  <p:cmAuthor id="2" name="Jo Casebourne" initials="JC" lastIdx="3" clrIdx="1">
    <p:extLst>
      <p:ext uri="{19B8F6BF-5375-455C-9EA6-DF929625EA0E}">
        <p15:presenceInfo xmlns:p15="http://schemas.microsoft.com/office/powerpoint/2012/main" userId="S::Jo.Casebourne@eif.org.uk::08599d68-4fd8-46ad-99d1-4a97ca690a1d" providerId="AD"/>
      </p:ext>
    </p:extLst>
  </p:cmAuthor>
  <p:cmAuthor id="3" name="Donna Molloy" initials="DM" lastIdx="26" clrIdx="2">
    <p:extLst>
      <p:ext uri="{19B8F6BF-5375-455C-9EA6-DF929625EA0E}">
        <p15:presenceInfo xmlns:p15="http://schemas.microsoft.com/office/powerpoint/2012/main" userId="S::donna.molloy@eif.org.uk::49e59da1-e4d3-41ee-82e7-b7ca02fb11f6" providerId="AD"/>
      </p:ext>
    </p:extLst>
  </p:cmAuthor>
  <p:cmAuthor id="4" name="Mark Ballinger" initials="MB" lastIdx="2" clrIdx="3">
    <p:extLst>
      <p:ext uri="{19B8F6BF-5375-455C-9EA6-DF929625EA0E}">
        <p15:presenceInfo xmlns:p15="http://schemas.microsoft.com/office/powerpoint/2012/main" userId="S::mark.ballinger@eif.org.uk::38935bcf-07ea-4700-898f-acd2289b0e70" providerId="AD"/>
      </p:ext>
    </p:extLst>
  </p:cmAuthor>
  <p:cmAuthor id="5" name="Tom McBride" initials="TM" lastIdx="28" clrIdx="4">
    <p:extLst>
      <p:ext uri="{19B8F6BF-5375-455C-9EA6-DF929625EA0E}">
        <p15:presenceInfo xmlns:p15="http://schemas.microsoft.com/office/powerpoint/2012/main" userId="S::Tom.Mcbride@eif.org.uk::e814e9e3-9dce-4ef5-a41a-4840b345dae9" providerId="AD"/>
      </p:ext>
    </p:extLst>
  </p:cmAuthor>
  <p:cmAuthor id="6" name="Stephanie Waddell" initials="SW" lastIdx="1" clrIdx="5">
    <p:extLst>
      <p:ext uri="{19B8F6BF-5375-455C-9EA6-DF929625EA0E}">
        <p15:presenceInfo xmlns:p15="http://schemas.microsoft.com/office/powerpoint/2012/main" userId="S::stephanie.waddell@eif.org.uk::87737534-cfde-44c3-b558-1dd5803b4d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8E088-DECD-4481-A800-04877B6099C3}" v="2403" dt="2021-05-11T15:48:09.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62" autoAdjust="0"/>
  </p:normalViewPr>
  <p:slideViewPr>
    <p:cSldViewPr snapToGrid="0">
      <p:cViewPr varScale="1">
        <p:scale>
          <a:sx n="44" d="100"/>
          <a:sy n="44" d="100"/>
        </p:scale>
        <p:origin x="150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1F-4E4F-8395-0C8F35A05F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1F-4E4F-8395-0C8F35A05F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1F-4E4F-8395-0C8F35A05F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1F-4E4F-8395-0C8F35A05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Sheet1!$A$17:$A$20</c:f>
              <c:strCache>
                <c:ptCount val="4"/>
                <c:pt idx="0">
                  <c:v>RCT</c:v>
                </c:pt>
                <c:pt idx="1">
                  <c:v>QED</c:v>
                </c:pt>
                <c:pt idx="2">
                  <c:v>Pre/Post</c:v>
                </c:pt>
                <c:pt idx="3">
                  <c:v>Post-test</c:v>
                </c:pt>
              </c:strCache>
            </c:strRef>
          </c:cat>
          <c:val>
            <c:numRef>
              <c:f>Sheet1!$B$17:$B$20</c:f>
              <c:numCache>
                <c:formatCode>General</c:formatCode>
                <c:ptCount val="4"/>
                <c:pt idx="0">
                  <c:v>2</c:v>
                </c:pt>
                <c:pt idx="1">
                  <c:v>1</c:v>
                </c:pt>
                <c:pt idx="2">
                  <c:v>14</c:v>
                </c:pt>
                <c:pt idx="3">
                  <c:v>7</c:v>
                </c:pt>
              </c:numCache>
            </c:numRef>
          </c:val>
          <c:extLst>
            <c:ext xmlns:c16="http://schemas.microsoft.com/office/drawing/2014/chart" uri="{C3380CC4-5D6E-409C-BE32-E72D297353CC}">
              <c16:uniqueId val="{00000008-9F1F-4E4F-8395-0C8F35A05F3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65-6040-B965-C8260C6DBD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65-6040-B965-C8260C6DBD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65-6040-B965-C8260C6DBD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65-6040-B965-C8260C6DBD28}"/>
              </c:ext>
            </c:extLst>
          </c:dPt>
          <c:dLbls>
            <c:dLbl>
              <c:idx val="0"/>
              <c:layout>
                <c:manualLayout>
                  <c:x val="7.7148931861900447E-3"/>
                  <c:y val="6.65696776166797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1166346056494889E-2"/>
                      <c:h val="7.6887977647265099E-2"/>
                    </c:manualLayout>
                  </c15:layout>
                </c:ext>
                <c:ext xmlns:c16="http://schemas.microsoft.com/office/drawing/2014/chart" uri="{C3380CC4-5D6E-409C-BE32-E72D297353CC}">
                  <c16:uniqueId val="{00000001-B165-6040-B965-C8260C6DBD28}"/>
                </c:ext>
              </c:extLst>
            </c:dLbl>
            <c:dLbl>
              <c:idx val="1"/>
              <c:delete val="1"/>
              <c:extLst>
                <c:ext xmlns:c15="http://schemas.microsoft.com/office/drawing/2012/chart" uri="{CE6537A1-D6FC-4f65-9D91-7224C49458BB}">
                  <c15:layout>
                    <c:manualLayout>
                      <c:w val="7.1452870304748423E-2"/>
                      <c:h val="9.6858880932269006E-2"/>
                    </c:manualLayout>
                  </c15:layout>
                </c:ext>
                <c:ext xmlns:c16="http://schemas.microsoft.com/office/drawing/2014/chart" uri="{C3380CC4-5D6E-409C-BE32-E72D297353CC}">
                  <c16:uniqueId val="{00000003-B165-6040-B965-C8260C6DBD2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Sheet1!$P$29:$P$32</c:f>
              <c:numCache>
                <c:formatCode>General</c:formatCode>
                <c:ptCount val="4"/>
                <c:pt idx="0">
                  <c:v>3</c:v>
                </c:pt>
                <c:pt idx="1">
                  <c:v>2</c:v>
                </c:pt>
                <c:pt idx="2">
                  <c:v>1</c:v>
                </c:pt>
                <c:pt idx="3">
                  <c:v>0</c:v>
                </c:pt>
              </c:numCache>
            </c:numRef>
          </c:cat>
          <c:val>
            <c:numRef>
              <c:f>Sheet1!$Q$29:$Q$32</c:f>
              <c:numCache>
                <c:formatCode>General</c:formatCode>
                <c:ptCount val="4"/>
                <c:pt idx="0">
                  <c:v>1</c:v>
                </c:pt>
                <c:pt idx="1">
                  <c:v>0</c:v>
                </c:pt>
                <c:pt idx="2">
                  <c:v>23</c:v>
                </c:pt>
                <c:pt idx="3">
                  <c:v>83</c:v>
                </c:pt>
              </c:numCache>
            </c:numRef>
          </c:val>
          <c:extLst>
            <c:ext xmlns:c16="http://schemas.microsoft.com/office/drawing/2014/chart" uri="{C3380CC4-5D6E-409C-BE32-E72D297353CC}">
              <c16:uniqueId val="{00000008-B165-6040-B965-C8260C6DBD2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E0-B14B-B5E6-3FB450CD18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E0-B14B-B5E6-3FB450CD18F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Sheet1!$A$47:$A$48</c:f>
              <c:strCache>
                <c:ptCount val="2"/>
                <c:pt idx="0">
                  <c:v>Yes</c:v>
                </c:pt>
                <c:pt idx="1">
                  <c:v>No</c:v>
                </c:pt>
              </c:strCache>
            </c:strRef>
          </c:cat>
          <c:val>
            <c:numRef>
              <c:f>Sheet1!$B$47:$B$48</c:f>
              <c:numCache>
                <c:formatCode>General</c:formatCode>
                <c:ptCount val="2"/>
                <c:pt idx="0">
                  <c:v>11</c:v>
                </c:pt>
                <c:pt idx="1">
                  <c:v>13</c:v>
                </c:pt>
              </c:numCache>
            </c:numRef>
          </c:val>
          <c:extLst>
            <c:ext xmlns:c16="http://schemas.microsoft.com/office/drawing/2014/chart" uri="{C3380CC4-5D6E-409C-BE32-E72D297353CC}">
              <c16:uniqueId val="{00000004-DDE0-B14B-B5E6-3FB450CD18F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485232"/>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3901698" y="0"/>
            <a:ext cx="2984871" cy="485232"/>
          </a:xfrm>
          <a:prstGeom prst="rect">
            <a:avLst/>
          </a:prstGeom>
        </p:spPr>
        <p:txBody>
          <a:bodyPr vert="horz" lIns="94622" tIns="47311" rIns="94622" bIns="47311" rtlCol="0"/>
          <a:lstStyle>
            <a:lvl1pPr algn="r">
              <a:defRPr sz="1200"/>
            </a:lvl1pPr>
          </a:lstStyle>
          <a:p>
            <a:fld id="{9EEC4296-917E-4AB6-9ABA-77C2D7B642E5}" type="datetimeFigureOut">
              <a:rPr lang="en-GB" smtClean="0"/>
              <a:t>10/05/2021</a:t>
            </a:fld>
            <a:endParaRPr lang="en-GB"/>
          </a:p>
        </p:txBody>
      </p:sp>
      <p:sp>
        <p:nvSpPr>
          <p:cNvPr id="4" name="Slide Image Placeholder 3"/>
          <p:cNvSpPr>
            <a:spLocks noGrp="1" noRot="1" noChangeAspect="1"/>
          </p:cNvSpPr>
          <p:nvPr>
            <p:ph type="sldImg" idx="2"/>
          </p:nvPr>
        </p:nvSpPr>
        <p:spPr>
          <a:xfrm>
            <a:off x="542925" y="1208088"/>
            <a:ext cx="5802313" cy="3265487"/>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688817" y="4654193"/>
            <a:ext cx="5510530" cy="3807976"/>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85820"/>
            <a:ext cx="2984871" cy="485231"/>
          </a:xfrm>
          <a:prstGeom prst="rect">
            <a:avLst/>
          </a:prstGeom>
        </p:spPr>
        <p:txBody>
          <a:bodyPr vert="horz" lIns="94622" tIns="47311" rIns="94622" bIns="47311"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185820"/>
            <a:ext cx="2984871" cy="485231"/>
          </a:xfrm>
          <a:prstGeom prst="rect">
            <a:avLst/>
          </a:prstGeom>
        </p:spPr>
        <p:txBody>
          <a:bodyPr vert="horz" lIns="94622" tIns="47311" rIns="94622" bIns="47311" rtlCol="0" anchor="b"/>
          <a:lstStyle>
            <a:lvl1pPr algn="r">
              <a:defRPr sz="1200"/>
            </a:lvl1pPr>
          </a:lstStyle>
          <a:p>
            <a:fld id="{C0CC1183-4F88-46F4-BF09-0BAF69B22044}" type="slidenum">
              <a:rPr lang="en-GB" smtClean="0"/>
              <a:t>‹#›</a:t>
            </a:fld>
            <a:endParaRPr lang="en-GB"/>
          </a:p>
        </p:txBody>
      </p:sp>
    </p:spTree>
    <p:extLst>
      <p:ext uri="{BB962C8B-B14F-4D97-AF65-F5344CB8AC3E}">
        <p14:creationId xmlns:p14="http://schemas.microsoft.com/office/powerpoint/2010/main" val="330025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CC1183-4F88-46F4-BF09-0BAF69B22044}" type="slidenum">
              <a:rPr lang="en-GB" smtClean="0"/>
              <a:t>1</a:t>
            </a:fld>
            <a:endParaRPr lang="en-GB"/>
          </a:p>
        </p:txBody>
      </p:sp>
    </p:spTree>
    <p:extLst>
      <p:ext uri="{BB962C8B-B14F-4D97-AF65-F5344CB8AC3E}">
        <p14:creationId xmlns:p14="http://schemas.microsoft.com/office/powerpoint/2010/main" val="165796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Times New Roman" panose="02020603050405020304" pitchFamily="18" charset="0"/>
              </a:rPr>
              <a:t>Local councils cannot resolve these systemic issues on their own. We are calling on the government to establish a long-term cross-departmental fund dedicated to improving our understanding of what works and supporting the use of this knowledge in local service delivery. This fund should invest in robust impact evaluation of the most promising and widely delivered programmes, building our understanding of the nature of approaches that are proven to be effective. The fund should also </a:t>
            </a:r>
            <a:r>
              <a:rPr lang="en-GB" sz="1200" dirty="0">
                <a:solidFill>
                  <a:srgbClr val="000000"/>
                </a:solidFill>
                <a:effectLst/>
                <a:latin typeface="Arial" panose="020B0604020202020204" pitchFamily="34" charset="0"/>
                <a:ea typeface="Calibri" panose="020F0502020204030204" pitchFamily="34" charset="0"/>
              </a:rPr>
              <a:t>respond to the current reality of local systems and build capacity to evaluate small scale, local programmes, as well as practice-based approaches and system improvements.  </a:t>
            </a:r>
          </a:p>
          <a:p>
            <a:r>
              <a:rPr lang="en-GB" sz="1200" dirty="0">
                <a:solidFill>
                  <a:srgbClr val="000000"/>
                </a:solidFill>
                <a:effectLst/>
                <a:latin typeface="Arial" panose="020B060402020202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10</a:t>
            </a:fld>
            <a:endParaRPr lang="en-GB"/>
          </a:p>
        </p:txBody>
      </p:sp>
    </p:spTree>
    <p:extLst>
      <p:ext uri="{BB962C8B-B14F-4D97-AF65-F5344CB8AC3E}">
        <p14:creationId xmlns:p14="http://schemas.microsoft.com/office/powerpoint/2010/main" val="64455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11</a:t>
            </a:fld>
            <a:endParaRPr lang="en-GB"/>
          </a:p>
        </p:txBody>
      </p:sp>
    </p:spTree>
    <p:extLst>
      <p:ext uri="{BB962C8B-B14F-4D97-AF65-F5344CB8AC3E}">
        <p14:creationId xmlns:p14="http://schemas.microsoft.com/office/powerpoint/2010/main" val="383632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Times New Roman" panose="02020603050405020304" pitchFamily="18" charset="0"/>
              </a:rPr>
              <a:t> </a:t>
            </a:r>
            <a:endParaRPr lang="en-GB" sz="12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12</a:t>
            </a:fld>
            <a:endParaRPr lang="en-GB"/>
          </a:p>
        </p:txBody>
      </p:sp>
    </p:spTree>
    <p:extLst>
      <p:ext uri="{BB962C8B-B14F-4D97-AF65-F5344CB8AC3E}">
        <p14:creationId xmlns:p14="http://schemas.microsoft.com/office/powerpoint/2010/main" val="296625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GB" sz="1800" b="1" dirty="0">
                <a:effectLst/>
                <a:latin typeface="Garamond" panose="02020404030301010803" pitchFamily="18" charset="0"/>
                <a:ea typeface="Times New Roman" panose="02020603050405020304" pitchFamily="18" charset="0"/>
                <a:cs typeface="Arial" panose="020B0604020202020204" pitchFamily="34" charset="0"/>
              </a:rPr>
              <a:t>Rating </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b="1" dirty="0">
                <a:effectLst/>
                <a:latin typeface="Garamond" panose="02020404030301010803" pitchFamily="18" charset="0"/>
                <a:ea typeface="Times New Roman" panose="02020603050405020304" pitchFamily="18" charset="0"/>
                <a:cs typeface="Arial" panose="020B0604020202020204" pitchFamily="34" charset="0"/>
              </a:rPr>
              <a:t>Definition</a:t>
            </a:r>
            <a:endParaRPr lang="en-GB" sz="1800" dirty="0">
              <a:effectLst/>
              <a:latin typeface="Times New Roman" panose="02020603050405020304" pitchFamily="18" charset="0"/>
              <a:ea typeface="Times New Roman" panose="02020603050405020304" pitchFamily="18" charset="0"/>
            </a:endParaRPr>
          </a:p>
          <a:p>
            <a:pPr>
              <a:lnSpc>
                <a:spcPct val="150000"/>
              </a:lnSpc>
            </a:pPr>
            <a:r>
              <a:rPr lang="en-GB" sz="1800" b="1" dirty="0">
                <a:effectLst/>
                <a:latin typeface="Garamond" panose="02020404030301010803" pitchFamily="18" charset="0"/>
                <a:ea typeface="Times New Roman" panose="02020603050405020304" pitchFamily="18" charset="0"/>
                <a:cs typeface="Arial" panose="020B0604020202020204" pitchFamily="34" charset="0"/>
              </a:rPr>
              <a:t>Score 3 – ‘Robust data’</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Garamond" panose="02020404030301010803" pitchFamily="18" charset="0"/>
                <a:ea typeface="Times New Roman" panose="02020603050405020304" pitchFamily="18" charset="0"/>
              </a:rPr>
              <a:t>It meets the following requirements: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Strong study design</a:t>
            </a:r>
            <a:r>
              <a:rPr lang="en-GB" sz="1800" dirty="0">
                <a:effectLst/>
                <a:latin typeface="Garamond" panose="02020404030301010803" pitchFamily="18" charset="0"/>
                <a:ea typeface="Times New Roman" panose="02020603050405020304" pitchFamily="18" charset="0"/>
              </a:rPr>
              <a:t> - evaluation design permitting causal inference i.e. randomised control trial, quasi-experimental designs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Significant findings on</a:t>
            </a:r>
            <a:r>
              <a:rPr lang="en-GB" sz="1800" dirty="0">
                <a:effectLst/>
                <a:latin typeface="Garamond" panose="02020404030301010803" pitchFamily="18" charset="0"/>
                <a:ea typeface="Times New Roman" panose="02020603050405020304" pitchFamily="18" charset="0"/>
              </a:rPr>
              <a:t> a child outcome.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Validated measures</a:t>
            </a:r>
            <a:r>
              <a:rPr lang="en-GB" sz="1800" dirty="0">
                <a:effectLst/>
                <a:latin typeface="Garamond" panose="02020404030301010803" pitchFamily="18" charset="0"/>
                <a:ea typeface="Times New Roman" panose="02020603050405020304" pitchFamily="18" charset="0"/>
              </a:rPr>
              <a:t> – measures ae validated </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Low attrition and reasonable sample size</a:t>
            </a:r>
            <a:r>
              <a:rPr lang="en-GB" sz="1800" dirty="0">
                <a:effectLst/>
                <a:latin typeface="Garamond" panose="02020404030301010803" pitchFamily="18" charset="0"/>
                <a:ea typeface="Times New Roman" panose="02020603050405020304" pitchFamily="18" charset="0"/>
              </a:rPr>
              <a:t> – i.e. study does not have a sample of at least 20 participants with at least 60% of the sample retained. </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Garamond" panose="02020404030301010803" pitchFamily="18" charset="0"/>
                <a:ea typeface="Times New Roman" panose="02020603050405020304" pitchFamily="18" charset="0"/>
              </a:rPr>
              <a:t>Exception</a:t>
            </a:r>
            <a:r>
              <a:rPr lang="en-GB" sz="1800" dirty="0">
                <a:effectLst/>
                <a:latin typeface="Garamond" panose="02020404030301010803" pitchFamily="18" charset="0"/>
                <a:ea typeface="Times New Roman" panose="02020603050405020304" pitchFamily="18" charset="0"/>
              </a:rPr>
              <a:t> </a:t>
            </a:r>
            <a:r>
              <a:rPr lang="en-GB" sz="1800" b="1" dirty="0">
                <a:effectLst/>
                <a:latin typeface="Garamond" panose="02020404030301010803" pitchFamily="18" charset="0"/>
                <a:ea typeface="Times New Roman" panose="02020603050405020304" pitchFamily="18" charset="0"/>
              </a:rPr>
              <a:t>(systematic review risk of bias reporting)</a:t>
            </a:r>
            <a:r>
              <a:rPr lang="en-GB" sz="1800" dirty="0">
                <a:effectLst/>
                <a:latin typeface="Garamond" panose="02020404030301010803" pitchFamily="18" charset="0"/>
                <a:ea typeface="Times New Roman" panose="02020603050405020304" pitchFamily="18" charset="0"/>
              </a:rPr>
              <a:t> - In some cases, some programmes meeting the L3 requirements described above have been put into Level 2, when: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rPr>
              <a:t>The Systematic Review explicitly reports on risk of bias and limitations of studies.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Garamond" panose="02020404030301010803" pitchFamily="18" charset="0"/>
                <a:ea typeface="Times New Roman" panose="02020603050405020304" pitchFamily="18" charset="0"/>
              </a:rPr>
              <a:t>The Systematic Review identifies a limitation (this includes anything described as a limitation, so long as it doesn’t contradict the items specified above – e.g. if the SR authors describe a sample size of 30 as a limitation, this is not grounds for a downgrade to L2).</a:t>
            </a:r>
            <a:endParaRPr lang="en-GB" sz="1800" dirty="0">
              <a:effectLst/>
              <a:latin typeface="Times New Roman" panose="02020603050405020304" pitchFamily="18" charset="0"/>
              <a:ea typeface="Times New Roman" panose="02020603050405020304" pitchFamily="18" charset="0"/>
            </a:endParaRPr>
          </a:p>
          <a:p>
            <a:pPr>
              <a:lnSpc>
                <a:spcPct val="150000"/>
              </a:lnSpc>
            </a:pPr>
            <a:r>
              <a:rPr lang="en-GB" sz="1800" b="1" dirty="0">
                <a:effectLst/>
                <a:latin typeface="Garamond" panose="02020404030301010803" pitchFamily="18" charset="0"/>
                <a:ea typeface="Times New Roman" panose="02020603050405020304" pitchFamily="18" charset="0"/>
                <a:cs typeface="Arial" panose="020B0604020202020204" pitchFamily="34" charset="0"/>
              </a:rPr>
              <a:t>Score 2 – ‘Adequate data’</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Garamond" panose="02020404030301010803" pitchFamily="18" charset="0"/>
                <a:ea typeface="Times New Roman" panose="02020603050405020304" pitchFamily="18" charset="0"/>
              </a:rPr>
              <a:t>The intervention impact data from a lower-quality evaluation, this may include outcome data and/or pre-post test data. It meets the following requirements: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Significant findings on</a:t>
            </a:r>
            <a:r>
              <a:rPr lang="en-GB" sz="1800" dirty="0">
                <a:effectLst/>
                <a:latin typeface="Garamond" panose="02020404030301010803" pitchFamily="18" charset="0"/>
                <a:ea typeface="Times New Roman" panose="02020603050405020304" pitchFamily="18" charset="0"/>
              </a:rPr>
              <a:t> a child outcome.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Validated measures</a:t>
            </a:r>
            <a:r>
              <a:rPr lang="en-GB" sz="1800" dirty="0">
                <a:effectLst/>
                <a:latin typeface="Garamond" panose="02020404030301010803" pitchFamily="18" charset="0"/>
                <a:ea typeface="Times New Roman" panose="02020603050405020304" pitchFamily="18" charset="0"/>
              </a:rPr>
              <a:t> – measures ar</a:t>
            </a:r>
            <a:r>
              <a:rPr lang="en-GB" sz="1800" u="sng" dirty="0">
                <a:solidFill>
                  <a:srgbClr val="008080"/>
                </a:solidFill>
                <a:effectLst/>
                <a:latin typeface="Garamond" panose="02020404030301010803" pitchFamily="18" charset="0"/>
                <a:ea typeface="Times New Roman" panose="02020603050405020304" pitchFamily="18" charset="0"/>
              </a:rPr>
              <a:t>e</a:t>
            </a:r>
            <a:r>
              <a:rPr lang="en-GB" sz="1800" dirty="0">
                <a:effectLst/>
                <a:latin typeface="Garamond" panose="02020404030301010803" pitchFamily="18" charset="0"/>
                <a:ea typeface="Times New Roman" panose="02020603050405020304" pitchFamily="18" charset="0"/>
              </a:rPr>
              <a:t> validated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Low attrition and reasonable sample size</a:t>
            </a:r>
            <a:r>
              <a:rPr lang="en-GB" sz="1800" dirty="0">
                <a:effectLst/>
                <a:latin typeface="Garamond" panose="02020404030301010803" pitchFamily="18" charset="0"/>
                <a:ea typeface="Times New Roman" panose="02020603050405020304" pitchFamily="18" charset="0"/>
              </a:rPr>
              <a:t> – i.e. study does not have a sample of at least 20 participants with at least 60% of the sample retained.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Garamond" panose="02020404030301010803" pitchFamily="18" charset="0"/>
                <a:ea typeface="Times New Roman" panose="02020603050405020304" pitchFamily="18" charset="0"/>
              </a:rPr>
              <a:t>It does not meet the following requirements: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Strong study design</a:t>
            </a:r>
            <a:r>
              <a:rPr lang="en-GB" sz="1800" dirty="0">
                <a:effectLst/>
                <a:latin typeface="Garamond" panose="02020404030301010803" pitchFamily="18" charset="0"/>
                <a:ea typeface="Times New Roman" panose="02020603050405020304" pitchFamily="18" charset="0"/>
              </a:rPr>
              <a:t> - evaluation design permitting causal inference i.e. randomised control trial, quasi-experimental designs </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Garamond" panose="02020404030301010803" pitchFamily="18" charset="0"/>
                <a:ea typeface="Times New Roman" panose="02020603050405020304" pitchFamily="18" charset="0"/>
              </a:rPr>
              <a:t>Exception</a:t>
            </a:r>
            <a:r>
              <a:rPr lang="en-GB" sz="1800" dirty="0">
                <a:effectLst/>
                <a:latin typeface="Garamond" panose="02020404030301010803" pitchFamily="18" charset="0"/>
                <a:ea typeface="Times New Roman" panose="02020603050405020304" pitchFamily="18" charset="0"/>
              </a:rPr>
              <a:t> </a:t>
            </a:r>
            <a:r>
              <a:rPr lang="en-GB" sz="1800" b="1" dirty="0">
                <a:effectLst/>
                <a:latin typeface="Garamond" panose="02020404030301010803" pitchFamily="18" charset="0"/>
                <a:ea typeface="Times New Roman" panose="02020603050405020304" pitchFamily="18" charset="0"/>
              </a:rPr>
              <a:t>(systematic review risk of bias reporting)</a:t>
            </a:r>
            <a:r>
              <a:rPr lang="en-GB" sz="1800" dirty="0">
                <a:effectLst/>
                <a:latin typeface="Garamond" panose="02020404030301010803" pitchFamily="18" charset="0"/>
                <a:ea typeface="Times New Roman" panose="02020603050405020304" pitchFamily="18" charset="0"/>
              </a:rPr>
              <a:t> - In some cases, some programmes meeting the L3 requirements – including the ‘strong study design’ requirement above - have been put into Level 2, when: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rPr>
              <a:t>The Systematic Review explicitly reports on risk of bias and limitations of studies.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n-GB" sz="1800" dirty="0">
                <a:effectLst/>
                <a:latin typeface="Garamond" panose="02020404030301010803" pitchFamily="18" charset="0"/>
                <a:ea typeface="Times New Roman" panose="02020603050405020304" pitchFamily="18" charset="0"/>
              </a:rPr>
              <a:t>The Systematic Review identifies a limitation (this includes anything described as a limitation, so long as it doesn’t contradict the items specified above – e.g. if the SR authors describe a sample size of 30 as a limitation, it need not to be downgraded to L2). </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Garamond" panose="02020404030301010803" pitchFamily="18" charset="0"/>
                <a:ea typeface="Times New Roman" panose="02020603050405020304" pitchFamily="18" charset="0"/>
                <a:cs typeface="Arial" panose="020B0604020202020204" pitchFamily="34" charset="0"/>
              </a:rPr>
              <a:t>Score 1 – ‘Limited data’</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Garamond" panose="02020404030301010803" pitchFamily="18" charset="0"/>
                <a:ea typeface="Times New Roman" panose="02020603050405020304" pitchFamily="18" charset="0"/>
              </a:rPr>
              <a:t>Study fails to meet the following requirements: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Acceptable study design</a:t>
            </a:r>
            <a:r>
              <a:rPr lang="en-GB" sz="1800" dirty="0">
                <a:effectLst/>
                <a:latin typeface="Garamond" panose="02020404030301010803" pitchFamily="18" charset="0"/>
                <a:ea typeface="Times New Roman" panose="02020603050405020304" pitchFamily="18" charset="0"/>
              </a:rPr>
              <a:t>  – i.e. the study design is not a comparison group study or a one-group pre-post study.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Validated measures</a:t>
            </a:r>
            <a:r>
              <a:rPr lang="en-GB" sz="1800" dirty="0">
                <a:effectLst/>
                <a:latin typeface="Garamond" panose="02020404030301010803" pitchFamily="18" charset="0"/>
                <a:ea typeface="Times New Roman" panose="02020603050405020304" pitchFamily="18" charset="0"/>
              </a:rPr>
              <a:t> – measures aren’t validated </a:t>
            </a:r>
            <a:endParaRPr lang="en-GB"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dirty="0">
                <a:effectLst/>
                <a:latin typeface="Garamond" panose="02020404030301010803" pitchFamily="18" charset="0"/>
                <a:ea typeface="Times New Roman" panose="02020603050405020304" pitchFamily="18" charset="0"/>
              </a:rPr>
              <a:t>Low attrition and reasonable sample size</a:t>
            </a:r>
            <a:r>
              <a:rPr lang="en-GB" sz="1800" dirty="0">
                <a:effectLst/>
                <a:latin typeface="Garamond" panose="02020404030301010803" pitchFamily="18" charset="0"/>
                <a:ea typeface="Times New Roman" panose="02020603050405020304" pitchFamily="18" charset="0"/>
              </a:rPr>
              <a:t> – i.e. study does not have a sample of at least 20 participants with at least 60% of the sample retained. </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Garamond" panose="02020404030301010803" pitchFamily="18" charset="0"/>
                <a:ea typeface="Times New Roman" panose="02020603050405020304" pitchFamily="18" charset="0"/>
              </a:rPr>
              <a:t>OR</a:t>
            </a:r>
            <a:r>
              <a:rPr lang="en-GB" sz="1800" dirty="0">
                <a:effectLst/>
                <a:latin typeface="Garamond" panose="02020404030301010803" pitchFamily="18" charset="0"/>
                <a:ea typeface="Times New Roman" panose="02020603050405020304" pitchFamily="18" charset="0"/>
              </a:rPr>
              <a:t> Impact data is collected in a robust way but shows no </a:t>
            </a:r>
            <a:r>
              <a:rPr lang="en-GB" sz="1800" b="1" dirty="0">
                <a:effectLst/>
                <a:latin typeface="Garamond" panose="02020404030301010803" pitchFamily="18" charset="0"/>
                <a:ea typeface="Times New Roman" panose="02020603050405020304" pitchFamily="18" charset="0"/>
              </a:rPr>
              <a:t>significant findings</a:t>
            </a:r>
            <a:r>
              <a:rPr lang="en-GB" sz="1800" dirty="0">
                <a:effectLst/>
                <a:latin typeface="Garamond" panose="02020404030301010803" pitchFamily="18" charset="0"/>
                <a:ea typeface="Times New Roman" panose="02020603050405020304" pitchFamily="18" charset="0"/>
              </a:rPr>
              <a:t> on child outcomes.</a:t>
            </a:r>
            <a:endParaRPr lang="en-GB" sz="1800" dirty="0">
              <a:effectLst/>
              <a:latin typeface="Times New Roman" panose="02020603050405020304" pitchFamily="18" charset="0"/>
              <a:ea typeface="Times New Roman" panose="02020603050405020304" pitchFamily="18" charset="0"/>
            </a:endParaRPr>
          </a:p>
          <a:p>
            <a:pPr>
              <a:lnSpc>
                <a:spcPct val="150000"/>
              </a:lnSpc>
            </a:pPr>
            <a:r>
              <a:rPr lang="en-GB" sz="1800" b="1" dirty="0">
                <a:effectLst/>
                <a:latin typeface="Garamond" panose="02020404030301010803" pitchFamily="18" charset="0"/>
                <a:ea typeface="Times New Roman" panose="02020603050405020304" pitchFamily="18" charset="0"/>
                <a:cs typeface="Arial" panose="020B0604020202020204" pitchFamily="34" charset="0"/>
              </a:rPr>
              <a:t>Score 0 </a:t>
            </a:r>
            <a:endParaRPr lang="en-GB" sz="1800" dirty="0">
              <a:effectLst/>
              <a:latin typeface="Times New Roman" panose="02020603050405020304" pitchFamily="18" charset="0"/>
              <a:ea typeface="Times New Roman" panose="02020603050405020304" pitchFamily="18" charset="0"/>
            </a:endParaRPr>
          </a:p>
          <a:p>
            <a:pPr algn="just"/>
            <a:r>
              <a:rPr lang="en-GB" sz="1800" dirty="0">
                <a:effectLst/>
                <a:latin typeface="Garamond" panose="02020404030301010803" pitchFamily="18" charset="0"/>
                <a:ea typeface="Times New Roman" panose="02020603050405020304" pitchFamily="18" charset="0"/>
              </a:rPr>
              <a:t>No impact evaluation.</a:t>
            </a:r>
            <a:endParaRPr lang="en-GB" sz="1800" dirty="0">
              <a:effectLst/>
              <a:latin typeface="Times New Roman" panose="02020603050405020304" pitchFamily="18" charset="0"/>
              <a:ea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13</a:t>
            </a:fld>
            <a:endParaRPr lang="en-GB"/>
          </a:p>
        </p:txBody>
      </p:sp>
    </p:spTree>
    <p:extLst>
      <p:ext uri="{BB962C8B-B14F-4D97-AF65-F5344CB8AC3E}">
        <p14:creationId xmlns:p14="http://schemas.microsoft.com/office/powerpoint/2010/main" val="39613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rPr>
              <a:t>Each programme identified has been through an in-depth extraction, scoring and quality assurance process to determine the maturity of its evaluation approach and the extent to which the programme can be seen to impact child outcomes. This process is based on our evidence standards. The findings show that there is currently a significant lack of intervention evidence in relation to supporting children affected by domestic abuse.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2</a:t>
            </a:fld>
            <a:endParaRPr lang="en-GB"/>
          </a:p>
        </p:txBody>
      </p:sp>
    </p:spTree>
    <p:extLst>
      <p:ext uri="{BB962C8B-B14F-4D97-AF65-F5344CB8AC3E}">
        <p14:creationId xmlns:p14="http://schemas.microsoft.com/office/powerpoint/2010/main" val="344583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107 programmes were found but only 24 had published evaluations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Robustness score – 0-3.</a:t>
            </a:r>
          </a:p>
          <a:p>
            <a:endParaRPr lang="en-GB" sz="1200" dirty="0">
              <a:solidFill>
                <a:srgbClr val="000000"/>
              </a:solidFill>
              <a:effectLst/>
              <a:latin typeface="Calibri" panose="020F0502020204030204" pitchFamily="34" charset="0"/>
              <a:ea typeface="Calibri" panose="020F0502020204030204" pitchFamily="34" charset="0"/>
            </a:endParaRPr>
          </a:p>
          <a:p>
            <a:pPr algn="l"/>
            <a:r>
              <a:rPr lang="en-GB" b="0" i="0" dirty="0">
                <a:effectLst/>
                <a:latin typeface="Segoe UI" panose="020B0502040204020203" pitchFamily="34" charset="0"/>
              </a:rPr>
              <a:t>Our work found just three projects that had a robust study design. Two of these had been evaluated using an RCT design. These were Project Crewe/FACT22 and Family Nurse Partnership, although their outcomes were not specific to the domestic abuse context. .</a:t>
            </a:r>
          </a:p>
          <a:p>
            <a:pPr algn="l"/>
            <a:r>
              <a:rPr lang="en-GB" b="0" i="0" dirty="0">
                <a:effectLst/>
                <a:latin typeface="Segoe UI" panose="020B0502040204020203" pitchFamily="34" charset="0"/>
              </a:rPr>
              <a:t>One further project, the NSPCC’s DART programme, was evaluated using a robust quasi-experimental design which did show evidence of effect. </a:t>
            </a:r>
            <a:r>
              <a:rPr lang="en-GB" dirty="0"/>
              <a:t>The DART Programme was considered the most robust programme identified in our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3</a:t>
            </a:fld>
            <a:endParaRPr lang="en-GB"/>
          </a:p>
        </p:txBody>
      </p:sp>
    </p:spTree>
    <p:extLst>
      <p:ext uri="{BB962C8B-B14F-4D97-AF65-F5344CB8AC3E}">
        <p14:creationId xmlns:p14="http://schemas.microsoft.com/office/powerpoint/2010/main" val="369698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rPr>
              <a:t> small sample sizes, often lower than 40 individuals, including staff members, impeding external validity and often meaning that testing for significance or effect sizes is impractical. Instead, evaluations rely heavily on qualitative data which bring with it a number of biases (e.g. confirmation bias, social desirability bias). Attrition also tends to be relatively high, and in many instances, it is unclear how those who remained in the evaluation differed from those who left at baseline. This again, limits the external validity of conclusions and only offers insights to a particular sub-group of the population at large. Lastly, evaluations tend to look at change over a relatively short period of time (e.g. before/after an 8-week programme) and it is currently unclear if change observed is retained in the long-term.</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4</a:t>
            </a:fld>
            <a:endParaRPr lang="en-GB"/>
          </a:p>
        </p:txBody>
      </p:sp>
    </p:spTree>
    <p:extLst>
      <p:ext uri="{BB962C8B-B14F-4D97-AF65-F5344CB8AC3E}">
        <p14:creationId xmlns:p14="http://schemas.microsoft.com/office/powerpoint/2010/main" val="422337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CC1183-4F88-46F4-BF09-0BAF69B22044}" type="slidenum">
              <a:rPr lang="en-GB" smtClean="0"/>
              <a:t>5</a:t>
            </a:fld>
            <a:endParaRPr lang="en-GB"/>
          </a:p>
        </p:txBody>
      </p:sp>
    </p:spTree>
    <p:extLst>
      <p:ext uri="{BB962C8B-B14F-4D97-AF65-F5344CB8AC3E}">
        <p14:creationId xmlns:p14="http://schemas.microsoft.com/office/powerpoint/2010/main" val="166270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rPr>
              <a:t>Outcomes point: </a:t>
            </a:r>
            <a:r>
              <a:rPr lang="en-GB" sz="1800" dirty="0">
                <a:solidFill>
                  <a:srgbClr val="0070C0"/>
                </a:solidFill>
              </a:rPr>
              <a:t>(including: service delivery is intentionally individualised and client-directed; tailored to individual need therefore clients may have different goals. Standard outcomes may miss important intervention impacts).  Emphasis on children’s symptoms and disorders rather than the wider range of positive outcomes relating to their health and wellbeing. </a:t>
            </a:r>
          </a:p>
          <a:p>
            <a:endParaRPr lang="en-GB" sz="1800" dirty="0">
              <a:solidFill>
                <a:srgbClr val="0070C0"/>
              </a:solidFill>
              <a:effectLst/>
              <a:latin typeface="Calibri" panose="020F0502020204030204" pitchFamily="34" charset="0"/>
            </a:endParaRPr>
          </a:p>
          <a:p>
            <a:r>
              <a:rPr lang="en-GB" sz="1800" dirty="0">
                <a:solidFill>
                  <a:srgbClr val="0070C0"/>
                </a:solidFill>
                <a:effectLst/>
                <a:latin typeface="Calibri" panose="020F0502020204030204" pitchFamily="34" charset="0"/>
              </a:rPr>
              <a:t>Our overall view is that these are certainly challenges, but that none of them are insurmountable, and that it is right for us to seek evidence of impact for interventions delivered to highly vulnerable families. </a:t>
            </a:r>
          </a:p>
          <a:p>
            <a:endParaRPr lang="en-GB" sz="1800" dirty="0">
              <a:solidFill>
                <a:srgbClr val="0070C0"/>
              </a:solidFill>
              <a:effectLst/>
              <a:latin typeface="Calibri" panose="020F0502020204030204" pitchFamily="34" charset="0"/>
            </a:endParaRPr>
          </a:p>
          <a:p>
            <a:r>
              <a:rPr lang="en-GB" sz="1800" dirty="0">
                <a:solidFill>
                  <a:srgbClr val="0070C0"/>
                </a:solidFill>
                <a:effectLst/>
                <a:latin typeface="Calibri" panose="020F0502020204030204" pitchFamily="34" charset="0"/>
              </a:rPr>
              <a:t>Still a pressing need for more well-conducted, well-designed RCTs. </a:t>
            </a:r>
          </a:p>
          <a:p>
            <a:endParaRPr lang="en-GB" sz="1800" dirty="0">
              <a:solidFill>
                <a:srgbClr val="0070C0"/>
              </a:solidFill>
              <a:effectLst/>
              <a:latin typeface="Calibri" panose="020F0502020204030204" pitchFamily="34" charset="0"/>
            </a:endParaRPr>
          </a:p>
          <a:p>
            <a:r>
              <a:rPr lang="en-GB" sz="2800" dirty="0"/>
              <a:t>First, the appropriateness of randomised control trials — or RCTs — is contentious, both within the domestic abuse field and in relation to support for vulnerable children more generally. These methods have been challenged on ethical grounds, given that the study design requires a comparison group of children who do not receive the support or intervention. There are also practical concerns, that these methodologies impose an additional burden on an already struggling system.8</a:t>
            </a:r>
          </a:p>
          <a:p>
            <a:endParaRPr lang="en-GB" sz="2800" dirty="0">
              <a:solidFill>
                <a:srgbClr val="000000"/>
              </a:solidFill>
              <a:effectLst/>
              <a:latin typeface="Calibri" panose="020F0502020204030204" pitchFamily="34" charset="0"/>
            </a:endParaRPr>
          </a:p>
          <a:p>
            <a:r>
              <a:rPr lang="en-GB" sz="2800" dirty="0"/>
              <a:t>These are valid and important concerns. There are, however, routes to testing effectiveness that don’t result in services being We must Close unacceptable gaps in the evidence of what works “To date, there has been very little robust impact evaluation of programmes or practices in the UK. Improving services for children affected by domestic abuse 5 withheld from children, and making greater use of experimental methods in order to establish a clearer picture of the impact of services in this territory is important. Experimental methods provide us with the best way to establish causality and to know which interventions work. We need to make progress in evaluating promising interventions, and interventions that are already widely-used in the UK, so we can support children affected by domestic abuse with services that have been shown to make a difference</a:t>
            </a:r>
          </a:p>
          <a:p>
            <a:endParaRPr lang="en-GB" sz="2800" dirty="0">
              <a:solidFill>
                <a:srgbClr val="000000"/>
              </a:solidFill>
              <a:effectLst/>
              <a:latin typeface="Calibri" panose="020F0502020204030204" pitchFamily="34" charset="0"/>
            </a:endParaRPr>
          </a:p>
          <a:p>
            <a:r>
              <a:rPr lang="en-GB" sz="1800" dirty="0"/>
              <a:t>The current work being led by University College London and funded by the National Institute for Health Research to develop a common set of outcomes takes a vital step towards greater consistency in measurement approaches. Importantly, this work involves survivors, practitioners, commissioners and policy makers to ensure that the outcomes selected reflect the priorities of different stakeholder groups.</a:t>
            </a:r>
            <a:endParaRPr lang="en-GB" sz="1800" dirty="0">
              <a:solidFill>
                <a:srgbClr val="000000"/>
              </a:solidFill>
              <a:effectLst/>
              <a:latin typeface="Calibri" panose="020F0502020204030204" pitchFamily="34" charset="0"/>
            </a:endParaRPr>
          </a:p>
          <a:p>
            <a:endParaRPr lang="en-GB" sz="180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6</a:t>
            </a:fld>
            <a:endParaRPr lang="en-GB"/>
          </a:p>
        </p:txBody>
      </p:sp>
    </p:spTree>
    <p:extLst>
      <p:ext uri="{BB962C8B-B14F-4D97-AF65-F5344CB8AC3E}">
        <p14:creationId xmlns:p14="http://schemas.microsoft.com/office/powerpoint/2010/main" val="37555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CC1183-4F88-46F4-BF09-0BAF69B22044}" type="slidenum">
              <a:rPr lang="en-GB" smtClean="0"/>
              <a:t>7</a:t>
            </a:fld>
            <a:endParaRPr lang="en-GB"/>
          </a:p>
        </p:txBody>
      </p:sp>
    </p:spTree>
    <p:extLst>
      <p:ext uri="{BB962C8B-B14F-4D97-AF65-F5344CB8AC3E}">
        <p14:creationId xmlns:p14="http://schemas.microsoft.com/office/powerpoint/2010/main" val="245518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Times New Roman" panose="02020603050405020304" pitchFamily="18" charset="0"/>
              </a:rPr>
              <a:t>We have been working with four local places to understand their priorities in relation to children who experience domestic abuse, and the nature and availability of support for these children. This work has exposed a raft of system challenges which are impacting on the quality and availability of this essential support. </a:t>
            </a:r>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Times New Roman" panose="02020603050405020304" pitchFamily="18" charset="0"/>
              </a:rPr>
              <a:t> </a:t>
            </a:r>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Times New Roman" panose="02020603050405020304" pitchFamily="18" charset="0"/>
              </a:rPr>
              <a:t>We know, for example, that local authority funding constraints remain a major challenge to the provision of local services. Directors of Children’s Services across the country are trying to balance budgets and rationalise services, whilst retaining the most effective support offer possible for children and families. Statutory services are focussing on crisis support and reducing the immediate risk of harm to children, whilst authority funding for prevention </a:t>
            </a:r>
            <a:r>
              <a:rPr lang="en-GB" sz="1800" dirty="0">
                <a:solidFill>
                  <a:srgbClr val="000000"/>
                </a:solidFill>
                <a:effectLst/>
                <a:latin typeface="Arial" panose="020B0604020202020204" pitchFamily="34" charset="0"/>
                <a:ea typeface="Calibri" panose="020F0502020204030204" pitchFamily="34" charset="0"/>
              </a:rPr>
              <a:t>activity or longer-term therapeutic support is short term and vulnerable to cuts. Many of these wider services are provided by the voluntary and community sector and are propped up by piecemeal funding from a range of sources, leaving them in a precarious position. In summary, demand for support commonly outstrips supply, and children are missing out on the kind of help that can be vital to their health and wellbeing.   </a:t>
            </a:r>
          </a:p>
          <a:p>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Gaps in provision.</a:t>
            </a:r>
          </a:p>
          <a:p>
            <a:r>
              <a:rPr lang="en-GB" sz="1800" dirty="0">
                <a:solidFill>
                  <a:srgbClr val="000000"/>
                </a:solidFill>
                <a:effectLst/>
                <a:latin typeface="Arial" panose="020B0604020202020204" pitchFamily="34" charset="0"/>
                <a:ea typeface="Times New Roman" panose="02020603050405020304" pitchFamily="18" charset="0"/>
              </a:rPr>
              <a:t> </a:t>
            </a:r>
            <a:endParaRPr lang="en-GB" sz="18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8</a:t>
            </a:fld>
            <a:endParaRPr lang="en-GB"/>
          </a:p>
        </p:txBody>
      </p:sp>
    </p:spTree>
    <p:extLst>
      <p:ext uri="{BB962C8B-B14F-4D97-AF65-F5344CB8AC3E}">
        <p14:creationId xmlns:p14="http://schemas.microsoft.com/office/powerpoint/2010/main" val="344124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Times New Roman" panose="02020603050405020304" pitchFamily="18" charset="0"/>
              </a:rPr>
              <a:t>funding and carrying out local evaluations in the context we have described is incredibly challenging. </a:t>
            </a:r>
          </a:p>
          <a:p>
            <a:endParaRPr lang="en-GB" sz="1200" dirty="0">
              <a:solidFill>
                <a:srgbClr val="000000"/>
              </a:solidFill>
              <a:effectLst/>
              <a:latin typeface="Arial" panose="020B0604020202020204" pitchFamily="34" charset="0"/>
              <a:ea typeface="Times New Roman" panose="02020603050405020304" pitchFamily="18" charset="0"/>
            </a:endParaRPr>
          </a:p>
          <a:p>
            <a:r>
              <a:rPr lang="en-US" sz="1200" dirty="0"/>
              <a:t>Lack of clear, long-term evidence-informed strategies</a:t>
            </a:r>
          </a:p>
          <a:p>
            <a:r>
              <a:rPr lang="en-US" sz="1200" dirty="0"/>
              <a:t>Priority given to qualitative evidence and family experience</a:t>
            </a:r>
          </a:p>
          <a:p>
            <a:r>
              <a:rPr lang="en-US" sz="1200" dirty="0"/>
              <a:t>“Something better than nothing” approach to referral</a:t>
            </a:r>
          </a:p>
          <a:p>
            <a:r>
              <a:rPr lang="en-US" sz="1200" dirty="0"/>
              <a:t>Data not always shared appropriately or consistently – limits local needs assessment</a:t>
            </a:r>
          </a:p>
          <a:p>
            <a:endParaRPr lang="en-GB" sz="1200" dirty="0">
              <a:solidFill>
                <a:srgbClr val="000000"/>
              </a:solidFill>
              <a:effectLst/>
              <a:latin typeface="Arial" panose="020B0604020202020204" pitchFamily="34" charset="0"/>
              <a:ea typeface="Times New Roman" panose="02020603050405020304" pitchFamily="18" charset="0"/>
            </a:endParaRPr>
          </a:p>
          <a:p>
            <a:endParaRPr lang="en-GB" sz="1200" dirty="0">
              <a:solidFill>
                <a:srgbClr val="000000"/>
              </a:solidFill>
              <a:effectLst/>
              <a:latin typeface="Arial" panose="020B0604020202020204" pitchFamily="34" charset="0"/>
              <a:ea typeface="Calibri" panose="020F0502020204030204" pitchFamily="34" charset="0"/>
            </a:endParaRPr>
          </a:p>
          <a:p>
            <a:r>
              <a:rPr lang="en-US" sz="1200" dirty="0"/>
              <a:t>Lack of understanding of what  works, esp. in practice – leads to sense of ‘design by doing’?</a:t>
            </a:r>
          </a:p>
          <a:p>
            <a:r>
              <a:rPr lang="en-US" sz="1200" dirty="0"/>
              <a:t>Tendency to think of evidence as just about </a:t>
            </a:r>
            <a:r>
              <a:rPr lang="en-US" sz="1200" dirty="0" err="1"/>
              <a:t>programme</a:t>
            </a:r>
            <a:r>
              <a:rPr lang="en-US" sz="1200" dirty="0"/>
              <a:t> evaluation</a:t>
            </a:r>
          </a:p>
          <a:p>
            <a:r>
              <a:rPr lang="en-US" sz="1200" dirty="0"/>
              <a:t>Belief in the ‘status quo’ and long-established services</a:t>
            </a:r>
          </a:p>
          <a:p>
            <a:r>
              <a:rPr lang="en-US" sz="1200" dirty="0"/>
              <a:t>Philosophical positions</a:t>
            </a:r>
          </a:p>
          <a:p>
            <a:endParaRPr lang="en-GB" sz="1200" dirty="0">
              <a:solidFill>
                <a:srgbClr val="000000"/>
              </a:solidFill>
              <a:effectLst/>
              <a:latin typeface="Arial" panose="020B0604020202020204" pitchFamily="34" charset="0"/>
              <a:ea typeface="Calibri" panose="020F0502020204030204" pitchFamily="34" charset="0"/>
            </a:endParaRPr>
          </a:p>
          <a:p>
            <a:r>
              <a:rPr lang="en-US" sz="1200" dirty="0"/>
              <a:t>Funding constraints</a:t>
            </a:r>
          </a:p>
          <a:p>
            <a:r>
              <a:rPr lang="en-US" sz="1200" dirty="0"/>
              <a:t>Gaps in provision</a:t>
            </a:r>
          </a:p>
          <a:p>
            <a:r>
              <a:rPr lang="en-US" sz="1200" dirty="0"/>
              <a:t>Implementation challenges</a:t>
            </a:r>
          </a:p>
          <a:p>
            <a:r>
              <a:rPr lang="en-US" sz="1200" dirty="0"/>
              <a:t>Non-commissioned nature of much service provision</a:t>
            </a:r>
          </a:p>
          <a:p>
            <a:r>
              <a:rPr lang="en-US" sz="1200" dirty="0"/>
              <a:t>Lack of specificity of service design, roles, responsibilities</a:t>
            </a:r>
          </a:p>
          <a:p>
            <a:endParaRPr lang="en-GB" sz="1200" dirty="0">
              <a:solidFill>
                <a:srgbClr val="000000"/>
              </a:solidFill>
              <a:effectLst/>
              <a:latin typeface="Arial" panose="020B0604020202020204" pitchFamily="34" charset="0"/>
              <a:ea typeface="Calibri" panose="020F0502020204030204" pitchFamily="34" charset="0"/>
            </a:endParaRPr>
          </a:p>
          <a:p>
            <a:r>
              <a:rPr lang="en-GB" sz="1200" dirty="0">
                <a:solidFill>
                  <a:srgbClr val="000000"/>
                </a:solidFill>
                <a:effectLst/>
                <a:latin typeface="Arial" panose="020B0604020202020204" pitchFamily="34" charset="0"/>
                <a:ea typeface="Times New Roman" panose="02020603050405020304" pitchFamily="18" charset="0"/>
              </a:rPr>
              <a:t> </a:t>
            </a:r>
            <a:endParaRPr lang="en-GB" sz="12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0CC1183-4F88-46F4-BF09-0BAF69B22044}" type="slidenum">
              <a:rPr lang="en-GB" smtClean="0"/>
              <a:t>9</a:t>
            </a:fld>
            <a:endParaRPr lang="en-GB"/>
          </a:p>
        </p:txBody>
      </p:sp>
    </p:spTree>
    <p:extLst>
      <p:ext uri="{BB962C8B-B14F-4D97-AF65-F5344CB8AC3E}">
        <p14:creationId xmlns:p14="http://schemas.microsoft.com/office/powerpoint/2010/main" val="216185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5" name="Picture 4" descr="A picture containing player, ball&#10;&#10;Description automatically generated">
            <a:extLst>
              <a:ext uri="{FF2B5EF4-FFF2-40B4-BE49-F238E27FC236}">
                <a16:creationId xmlns:a16="http://schemas.microsoft.com/office/drawing/2014/main" id="{32B0BFE3-80E2-4A92-95BF-C6166FB8A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F7317E-5435-4F3B-B370-1915B49848D1}"/>
              </a:ext>
            </a:extLst>
          </p:cNvPr>
          <p:cNvSpPr>
            <a:spLocks noGrp="1"/>
          </p:cNvSpPr>
          <p:nvPr>
            <p:ph type="ctrTitle"/>
          </p:nvPr>
        </p:nvSpPr>
        <p:spPr>
          <a:xfrm>
            <a:off x="779318" y="1656428"/>
            <a:ext cx="6471874" cy="2046923"/>
          </a:xfrm>
        </p:spPr>
        <p:txBody>
          <a:bodyPr anchor="b">
            <a:normAutofit/>
          </a:bodyPr>
          <a:lstStyle>
            <a:lvl1pPr algn="l">
              <a:defRPr sz="4800" b="1">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F52374A-3F4B-48DA-BF3B-4DA85BE0F474}"/>
              </a:ext>
            </a:extLst>
          </p:cNvPr>
          <p:cNvSpPr>
            <a:spLocks noGrp="1"/>
          </p:cNvSpPr>
          <p:nvPr>
            <p:ph type="subTitle" idx="1"/>
          </p:nvPr>
        </p:nvSpPr>
        <p:spPr>
          <a:xfrm>
            <a:off x="779318" y="4155393"/>
            <a:ext cx="6471874" cy="1243998"/>
          </a:xfrm>
        </p:spPr>
        <p:txBody>
          <a:bodyPr/>
          <a:lstStyle>
            <a:lvl1pPr marL="0" indent="0" algn="l">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016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C878-55A6-4251-A69C-00C2160C7C9F}"/>
              </a:ext>
            </a:extLst>
          </p:cNvPr>
          <p:cNvSpPr>
            <a:spLocks noGrp="1"/>
          </p:cNvSpPr>
          <p:nvPr>
            <p:ph type="title" hasCustomPrompt="1"/>
          </p:nvPr>
        </p:nvSpPr>
        <p:spPr/>
        <p:txBody>
          <a:bodyPr/>
          <a:lstStyle>
            <a:lvl1pPr>
              <a:defRPr>
                <a:latin typeface="Roboto" panose="02000000000000000000" pitchFamily="2" charset="0"/>
                <a:ea typeface="Roboto" panose="02000000000000000000" pitchFamily="2" charset="0"/>
              </a:defRPr>
            </a:lvl1pPr>
          </a:lstStyle>
          <a:p>
            <a:r>
              <a:rPr lang="en-US"/>
              <a:t>Title (1-2 lines)</a:t>
            </a:r>
            <a:endParaRPr lang="en-GB"/>
          </a:p>
        </p:txBody>
      </p:sp>
      <p:sp>
        <p:nvSpPr>
          <p:cNvPr id="3" name="Content Placeholder 2">
            <a:extLst>
              <a:ext uri="{FF2B5EF4-FFF2-40B4-BE49-F238E27FC236}">
                <a16:creationId xmlns:a16="http://schemas.microsoft.com/office/drawing/2014/main" id="{C6BDF60B-2112-43AF-97B2-6622A0129608}"/>
              </a:ext>
            </a:extLst>
          </p:cNvPr>
          <p:cNvSpPr>
            <a:spLocks noGrp="1"/>
          </p:cNvSpPr>
          <p:nvPr>
            <p:ph idx="1" hasCustomPrompt="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Bullet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653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C878-55A6-4251-A69C-00C2160C7C9F}"/>
              </a:ext>
            </a:extLst>
          </p:cNvPr>
          <p:cNvSpPr>
            <a:spLocks noGrp="1"/>
          </p:cNvSpPr>
          <p:nvPr>
            <p:ph type="title" hasCustomPrompt="1"/>
          </p:nvPr>
        </p:nvSpPr>
        <p:spPr/>
        <p:txBody>
          <a:bodyPr/>
          <a:lstStyle>
            <a:lvl1pPr>
              <a:defRPr/>
            </a:lvl1pPr>
          </a:lstStyle>
          <a:p>
            <a:r>
              <a:rPr lang="en-US"/>
              <a:t>Title (1-2 lines)</a:t>
            </a:r>
            <a:br>
              <a:rPr lang="en-US"/>
            </a:br>
            <a:r>
              <a:rPr lang="en-US"/>
              <a:t>Title</a:t>
            </a:r>
            <a:endParaRPr lang="en-GB"/>
          </a:p>
        </p:txBody>
      </p:sp>
      <p:sp>
        <p:nvSpPr>
          <p:cNvPr id="3" name="Content Placeholder 2">
            <a:extLst>
              <a:ext uri="{FF2B5EF4-FFF2-40B4-BE49-F238E27FC236}">
                <a16:creationId xmlns:a16="http://schemas.microsoft.com/office/drawing/2014/main" id="{C6BDF60B-2112-43AF-97B2-6622A0129608}"/>
              </a:ext>
            </a:extLst>
          </p:cNvPr>
          <p:cNvSpPr>
            <a:spLocks noGrp="1"/>
          </p:cNvSpPr>
          <p:nvPr>
            <p:ph idx="1" hasCustomPrompt="1"/>
          </p:nvPr>
        </p:nvSpPr>
        <p:spPr>
          <a:xfrm>
            <a:off x="499872" y="2359152"/>
            <a:ext cx="11149584" cy="3834638"/>
          </a:xfrm>
        </p:spPr>
        <p:txBody>
          <a:bodyPr/>
          <a:lstStyle>
            <a:lvl1pPr>
              <a:defRPr/>
            </a:lvl1pPr>
            <a:lvl2pPr>
              <a:defRPr/>
            </a:lvl2pPr>
            <a:lvl3pPr>
              <a:defRPr/>
            </a:lvl3pPr>
            <a:lvl4pPr>
              <a:defRPr/>
            </a:lvl4pPr>
            <a:lvl5pPr>
              <a:defRPr/>
            </a:lvl5pPr>
          </a:lstStyle>
          <a:p>
            <a:pPr lvl="0"/>
            <a:r>
              <a:rPr lang="en-US"/>
              <a:t>Bullet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AB034CB5-9BC1-4993-AC6C-CA7A71D83B38}"/>
              </a:ext>
            </a:extLst>
          </p:cNvPr>
          <p:cNvSpPr>
            <a:spLocks noGrp="1"/>
          </p:cNvSpPr>
          <p:nvPr>
            <p:ph type="body" sz="quarter" idx="10" hasCustomPrompt="1"/>
          </p:nvPr>
        </p:nvSpPr>
        <p:spPr>
          <a:xfrm>
            <a:off x="500444" y="1786477"/>
            <a:ext cx="11149012" cy="411163"/>
          </a:xfrm>
        </p:spPr>
        <p:txBody>
          <a:bodyPr/>
          <a:lstStyle>
            <a:lvl1pPr marL="0" indent="0">
              <a:buNone/>
              <a:defRPr sz="2400" b="1"/>
            </a:lvl1pPr>
          </a:lstStyle>
          <a:p>
            <a:pPr lvl="0"/>
            <a:r>
              <a:rPr lang="en-US"/>
              <a:t>Subtitle (1 line)</a:t>
            </a:r>
          </a:p>
        </p:txBody>
      </p:sp>
    </p:spTree>
    <p:extLst>
      <p:ext uri="{BB962C8B-B14F-4D97-AF65-F5344CB8AC3E}">
        <p14:creationId xmlns:p14="http://schemas.microsoft.com/office/powerpoint/2010/main" val="196730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603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908BA6-F04A-4372-935E-397B1B2A4F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A233FB9-B2B8-4A49-95F4-F72FC55EC8EE}"/>
              </a:ext>
            </a:extLst>
          </p:cNvPr>
          <p:cNvSpPr>
            <a:spLocks noGrp="1"/>
          </p:cNvSpPr>
          <p:nvPr>
            <p:ph type="title"/>
          </p:nvPr>
        </p:nvSpPr>
        <p:spPr>
          <a:xfrm>
            <a:off x="499872" y="664210"/>
            <a:ext cx="11149584" cy="960755"/>
          </a:xfrm>
          <a:prstGeom prst="rect">
            <a:avLst/>
          </a:prstGeom>
        </p:spPr>
        <p:txBody>
          <a:bodyPr vert="horz" lIns="91440" tIns="45720" rIns="91440" bIns="45720" rtlCol="0" anchor="ctr">
            <a:normAutofit/>
          </a:bodyPr>
          <a:lstStyle/>
          <a:p>
            <a:r>
              <a:rPr lang="en-US"/>
              <a:t>Title (1-2 lines)</a:t>
            </a:r>
            <a:endParaRPr lang="en-GB"/>
          </a:p>
        </p:txBody>
      </p:sp>
      <p:sp>
        <p:nvSpPr>
          <p:cNvPr id="3" name="Text Placeholder 2">
            <a:extLst>
              <a:ext uri="{FF2B5EF4-FFF2-40B4-BE49-F238E27FC236}">
                <a16:creationId xmlns:a16="http://schemas.microsoft.com/office/drawing/2014/main" id="{51A23CE0-62EA-4AAC-8FC4-EC70B274DBF0}"/>
              </a:ext>
            </a:extLst>
          </p:cNvPr>
          <p:cNvSpPr>
            <a:spLocks noGrp="1"/>
          </p:cNvSpPr>
          <p:nvPr>
            <p:ph type="body" idx="1"/>
          </p:nvPr>
        </p:nvSpPr>
        <p:spPr>
          <a:xfrm>
            <a:off x="499872" y="1842452"/>
            <a:ext cx="11149584" cy="4351338"/>
          </a:xfrm>
          <a:prstGeom prst="rect">
            <a:avLst/>
          </a:prstGeom>
        </p:spPr>
        <p:txBody>
          <a:bodyPr vert="horz" lIns="91440" tIns="45720" rIns="91440" bIns="45720" rtlCol="0">
            <a:normAutofit/>
          </a:bodyPr>
          <a:lstStyle/>
          <a:p>
            <a:pPr lvl="0"/>
            <a:r>
              <a:rPr lang="en-US"/>
              <a:t>Bullet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488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Lst>
  <p:txStyles>
    <p:titleStyle>
      <a:lvl1pPr algn="l" defTabSz="914400" rtl="0" eaLnBrk="1" latinLnBrk="0" hangingPunct="1">
        <a:lnSpc>
          <a:spcPct val="90000"/>
        </a:lnSpc>
        <a:spcBef>
          <a:spcPct val="0"/>
        </a:spcBef>
        <a:buNone/>
        <a:defRPr sz="36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if.org.uk/report/improving-services-for-children-affected-by-domestic-abu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book.eif.org.uk/eif-evidence-standar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278E2-1D79-44DE-9838-D52FB9270417}"/>
              </a:ext>
            </a:extLst>
          </p:cNvPr>
          <p:cNvSpPr>
            <a:spLocks noGrp="1"/>
          </p:cNvSpPr>
          <p:nvPr>
            <p:ph type="ctrTitle"/>
          </p:nvPr>
        </p:nvSpPr>
        <p:spPr>
          <a:xfrm>
            <a:off x="578023" y="1974504"/>
            <a:ext cx="8001039" cy="2046923"/>
          </a:xfrm>
        </p:spPr>
        <p:txBody>
          <a:bodyPr>
            <a:normAutofit fontScale="90000"/>
          </a:bodyPr>
          <a:lstStyle/>
          <a:p>
            <a:br>
              <a:rPr lang="en-GB" dirty="0"/>
            </a:br>
            <a:r>
              <a:rPr lang="en-GB" dirty="0"/>
              <a:t>Improving services for child victims of domestic abuse</a:t>
            </a:r>
            <a:endParaRPr lang="en-GB" sz="3600" dirty="0"/>
          </a:p>
        </p:txBody>
      </p:sp>
    </p:spTree>
    <p:extLst>
      <p:ext uri="{BB962C8B-B14F-4D97-AF65-F5344CB8AC3E}">
        <p14:creationId xmlns:p14="http://schemas.microsoft.com/office/powerpoint/2010/main" val="98470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54488" y="762558"/>
            <a:ext cx="11149584" cy="404302"/>
          </a:xfrm>
        </p:spPr>
        <p:txBody>
          <a:bodyPr>
            <a:normAutofit fontScale="90000"/>
          </a:bodyPr>
          <a:lstStyle/>
          <a:p>
            <a:r>
              <a:rPr lang="en-US" sz="3200"/>
              <a:t> Our policy call </a:t>
            </a:r>
            <a:endParaRPr lang="en-GB" sz="3200"/>
          </a:p>
        </p:txBody>
      </p:sp>
      <p:pic>
        <p:nvPicPr>
          <p:cNvPr id="3" name="Picture 2">
            <a:extLst>
              <a:ext uri="{FF2B5EF4-FFF2-40B4-BE49-F238E27FC236}">
                <a16:creationId xmlns:a16="http://schemas.microsoft.com/office/drawing/2014/main" id="{CCE5F57E-11E4-417D-9FCC-9FEB98C5D374}"/>
              </a:ext>
            </a:extLst>
          </p:cNvPr>
          <p:cNvPicPr>
            <a:picLocks noChangeAspect="1"/>
          </p:cNvPicPr>
          <p:nvPr/>
        </p:nvPicPr>
        <p:blipFill>
          <a:blip r:embed="rId3"/>
          <a:stretch>
            <a:fillRect/>
          </a:stretch>
        </p:blipFill>
        <p:spPr>
          <a:xfrm>
            <a:off x="6096000" y="942975"/>
            <a:ext cx="4114800" cy="4972050"/>
          </a:xfrm>
          <a:prstGeom prst="rect">
            <a:avLst/>
          </a:prstGeom>
        </p:spPr>
      </p:pic>
      <p:pic>
        <p:nvPicPr>
          <p:cNvPr id="5" name="Picture 4">
            <a:extLst>
              <a:ext uri="{FF2B5EF4-FFF2-40B4-BE49-F238E27FC236}">
                <a16:creationId xmlns:a16="http://schemas.microsoft.com/office/drawing/2014/main" id="{C242477A-8E37-43F8-9BDC-B333B34BFD19}"/>
              </a:ext>
            </a:extLst>
          </p:cNvPr>
          <p:cNvPicPr>
            <a:picLocks noChangeAspect="1"/>
          </p:cNvPicPr>
          <p:nvPr/>
        </p:nvPicPr>
        <p:blipFill>
          <a:blip r:embed="rId4"/>
          <a:stretch>
            <a:fillRect/>
          </a:stretch>
        </p:blipFill>
        <p:spPr>
          <a:xfrm>
            <a:off x="1440398" y="1359991"/>
            <a:ext cx="4067175" cy="4257675"/>
          </a:xfrm>
          <a:prstGeom prst="rect">
            <a:avLst/>
          </a:prstGeom>
        </p:spPr>
      </p:pic>
    </p:spTree>
    <p:extLst>
      <p:ext uri="{BB962C8B-B14F-4D97-AF65-F5344CB8AC3E}">
        <p14:creationId xmlns:p14="http://schemas.microsoft.com/office/powerpoint/2010/main" val="368117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54488" y="762558"/>
            <a:ext cx="11149584" cy="404302"/>
          </a:xfrm>
        </p:spPr>
        <p:txBody>
          <a:bodyPr>
            <a:normAutofit fontScale="90000"/>
          </a:bodyPr>
          <a:lstStyle/>
          <a:p>
            <a:r>
              <a:rPr lang="en-US" sz="3200" dirty="0"/>
              <a:t> Supporting evaluation and improvement: thoughts</a:t>
            </a:r>
            <a:endParaRPr lang="en-GB" sz="3200" dirty="0"/>
          </a:p>
        </p:txBody>
      </p:sp>
      <p:sp>
        <p:nvSpPr>
          <p:cNvPr id="3" name="TextBox 2">
            <a:extLst>
              <a:ext uri="{FF2B5EF4-FFF2-40B4-BE49-F238E27FC236}">
                <a16:creationId xmlns:a16="http://schemas.microsoft.com/office/drawing/2014/main" id="{ABF38666-D7EA-4103-856C-3C71E047DC68}"/>
              </a:ext>
            </a:extLst>
          </p:cNvPr>
          <p:cNvSpPr txBox="1"/>
          <p:nvPr/>
        </p:nvSpPr>
        <p:spPr>
          <a:xfrm>
            <a:off x="349219" y="1540772"/>
            <a:ext cx="11295609" cy="4401205"/>
          </a:xfrm>
          <a:prstGeom prst="rect">
            <a:avLst/>
          </a:prstGeom>
          <a:noFill/>
        </p:spPr>
        <p:txBody>
          <a:bodyPr wrap="square" rtlCol="0">
            <a:spAutoFit/>
          </a:bodyPr>
          <a:lstStyle/>
          <a:p>
            <a:pPr marL="342900" indent="-342900">
              <a:buFont typeface="Arial" panose="020B0604020202020204" pitchFamily="34" charset="0"/>
              <a:buChar char="•"/>
            </a:pPr>
            <a:r>
              <a:rPr lang="en-GB" sz="2100" dirty="0"/>
              <a:t>More work to understand values and attitudes to evidence use: Need to align evidence use and evaluation with service delivery.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100" dirty="0"/>
              <a:t>Need for specification and ‘visibility’ of existing activity. Case study exemplification.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100" dirty="0"/>
              <a:t>Supporting intervention development and strengthening implementation.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sz="2100" dirty="0"/>
              <a:t>User led: Rooting this in work with communities from a position of understanding what matters to them.</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2100" dirty="0"/>
              <a:t>In the absence of knowing what works, what do we have data, intelligence or insight on?</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Supporting early stage evaluation: using the right kinds of evaluation approaches. Avoiding the application of too demanding an evaluation model too early on. </a:t>
            </a:r>
          </a:p>
        </p:txBody>
      </p:sp>
    </p:spTree>
    <p:extLst>
      <p:ext uri="{BB962C8B-B14F-4D97-AF65-F5344CB8AC3E}">
        <p14:creationId xmlns:p14="http://schemas.microsoft.com/office/powerpoint/2010/main" val="369834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454478" y="3024698"/>
            <a:ext cx="9804761" cy="404302"/>
          </a:xfrm>
        </p:spPr>
        <p:txBody>
          <a:bodyPr>
            <a:normAutofit fontScale="90000"/>
          </a:bodyPr>
          <a:lstStyle/>
          <a:p>
            <a:r>
              <a:rPr lang="en-US" sz="3200" dirty="0">
                <a:hlinkClick r:id="rId3"/>
              </a:rPr>
              <a:t>https://www.eif.org.uk/report/improving-services-for-children-affected-by-domestic-abuse</a:t>
            </a:r>
            <a:br>
              <a:rPr lang="en-US" sz="3200" dirty="0"/>
            </a:br>
            <a:br>
              <a:rPr lang="en-US" sz="3200" dirty="0"/>
            </a:br>
            <a:endParaRPr lang="en-GB" sz="3200" dirty="0"/>
          </a:p>
        </p:txBody>
      </p:sp>
    </p:spTree>
    <p:extLst>
      <p:ext uri="{BB962C8B-B14F-4D97-AF65-F5344CB8AC3E}">
        <p14:creationId xmlns:p14="http://schemas.microsoft.com/office/powerpoint/2010/main" val="276779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93899" y="685462"/>
            <a:ext cx="11149584" cy="404302"/>
          </a:xfrm>
        </p:spPr>
        <p:txBody>
          <a:bodyPr>
            <a:normAutofit fontScale="90000"/>
          </a:bodyPr>
          <a:lstStyle/>
          <a:p>
            <a:r>
              <a:rPr lang="en-US" sz="3200" dirty="0"/>
              <a:t>Strength of Evidence Criteria</a:t>
            </a:r>
            <a:endParaRPr lang="en-GB" sz="3200" dirty="0"/>
          </a:p>
        </p:txBody>
      </p:sp>
      <p:grpSp>
        <p:nvGrpSpPr>
          <p:cNvPr id="4" name="Group 56">
            <a:extLst>
              <a:ext uri="{FF2B5EF4-FFF2-40B4-BE49-F238E27FC236}">
                <a16:creationId xmlns:a16="http://schemas.microsoft.com/office/drawing/2014/main" id="{D798A371-F0D8-BF4C-B8A4-0F726F6D0331}"/>
              </a:ext>
            </a:extLst>
          </p:cNvPr>
          <p:cNvGrpSpPr/>
          <p:nvPr/>
        </p:nvGrpSpPr>
        <p:grpSpPr>
          <a:xfrm>
            <a:off x="5917381" y="2033535"/>
            <a:ext cx="2112653" cy="2385062"/>
            <a:chOff x="3641266" y="4981908"/>
            <a:chExt cx="1661884" cy="2385062"/>
          </a:xfrm>
        </p:grpSpPr>
        <p:sp>
          <p:nvSpPr>
            <p:cNvPr id="5" name="TextBox 4">
              <a:extLst>
                <a:ext uri="{FF2B5EF4-FFF2-40B4-BE49-F238E27FC236}">
                  <a16:creationId xmlns:a16="http://schemas.microsoft.com/office/drawing/2014/main" id="{C78AD815-0BBA-8143-A0C5-BC6817BA8EDA}"/>
                </a:ext>
              </a:extLst>
            </p:cNvPr>
            <p:cNvSpPr txBox="1"/>
            <p:nvPr/>
          </p:nvSpPr>
          <p:spPr>
            <a:xfrm>
              <a:off x="3818902" y="4981908"/>
              <a:ext cx="1484248" cy="196977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altLang="ko-KR" sz="1600" dirty="0">
                  <a:solidFill>
                    <a:schemeClr val="tx1">
                      <a:lumMod val="75000"/>
                      <a:lumOff val="25000"/>
                    </a:schemeClr>
                  </a:solidFill>
                </a:rPr>
                <a:t>Pre/post design</a:t>
              </a:r>
            </a:p>
            <a:p>
              <a:pPr marL="171450" indent="-171450">
                <a:buFont typeface="Arial" panose="020B0604020202020204" pitchFamily="34" charset="0"/>
                <a:buChar char="•"/>
              </a:pPr>
              <a:r>
                <a:rPr lang="en-US" altLang="ko-KR" sz="1600" dirty="0">
                  <a:solidFill>
                    <a:schemeClr val="tx1">
                      <a:lumMod val="75000"/>
                      <a:lumOff val="25000"/>
                    </a:schemeClr>
                  </a:solidFill>
                </a:rPr>
                <a:t>Significant finding on child outcome</a:t>
              </a:r>
            </a:p>
            <a:p>
              <a:pPr marL="171450" indent="-171450">
                <a:buFont typeface="Arial" panose="020B0604020202020204" pitchFamily="34" charset="0"/>
                <a:buChar char="•"/>
              </a:pPr>
              <a:r>
                <a:rPr lang="en-US" altLang="ko-KR" sz="1600" dirty="0">
                  <a:solidFill>
                    <a:schemeClr val="tx1">
                      <a:lumMod val="75000"/>
                      <a:lumOff val="25000"/>
                    </a:schemeClr>
                  </a:solidFill>
                </a:rPr>
                <a:t>Validated measures </a:t>
              </a:r>
            </a:p>
            <a:p>
              <a:pPr marL="171450" indent="-171450">
                <a:buFont typeface="Arial" panose="020B0604020202020204" pitchFamily="34" charset="0"/>
                <a:buChar char="•"/>
              </a:pPr>
              <a:r>
                <a:rPr lang="en-US" altLang="ko-KR" sz="1600" dirty="0">
                  <a:solidFill>
                    <a:schemeClr val="tx1">
                      <a:lumMod val="75000"/>
                      <a:lumOff val="25000"/>
                    </a:schemeClr>
                  </a:solidFill>
                </a:rPr>
                <a:t>Sample &gt; 20</a:t>
              </a:r>
            </a:p>
            <a:p>
              <a:pPr marL="171450" indent="-171450">
                <a:buFont typeface="Arial" panose="020B0604020202020204" pitchFamily="34" charset="0"/>
                <a:buChar char="•"/>
              </a:pPr>
              <a:r>
                <a:rPr lang="en-US" altLang="ko-KR" sz="1600" dirty="0">
                  <a:solidFill>
                    <a:schemeClr val="tx1">
                      <a:lumMod val="75000"/>
                      <a:lumOff val="25000"/>
                    </a:schemeClr>
                  </a:solidFill>
                </a:rPr>
                <a:t>60% of sample retained</a:t>
              </a:r>
            </a:p>
          </p:txBody>
        </p:sp>
        <p:sp>
          <p:nvSpPr>
            <p:cNvPr id="7" name="TextBox 6">
              <a:extLst>
                <a:ext uri="{FF2B5EF4-FFF2-40B4-BE49-F238E27FC236}">
                  <a16:creationId xmlns:a16="http://schemas.microsoft.com/office/drawing/2014/main" id="{69F0C8CB-AA7A-734B-840A-71DAE730ECF5}"/>
                </a:ext>
              </a:extLst>
            </p:cNvPr>
            <p:cNvSpPr txBox="1"/>
            <p:nvPr/>
          </p:nvSpPr>
          <p:spPr>
            <a:xfrm>
              <a:off x="3641266" y="7059193"/>
              <a:ext cx="1484248" cy="307777"/>
            </a:xfrm>
            <a:prstGeom prst="rect">
              <a:avLst/>
            </a:prstGeom>
            <a:noFill/>
          </p:spPr>
          <p:txBody>
            <a:bodyPr wrap="square" lIns="0" tIns="0" rIns="0" bIns="0" rtlCol="0">
              <a:spAutoFit/>
            </a:bodyPr>
            <a:lstStyle/>
            <a:p>
              <a:pPr algn="ctr"/>
              <a:r>
                <a:rPr lang="en-US" altLang="ko-KR" sz="2000" b="1" dirty="0">
                  <a:solidFill>
                    <a:schemeClr val="bg1"/>
                  </a:solidFill>
                </a:rPr>
                <a:t>2</a:t>
              </a:r>
            </a:p>
          </p:txBody>
        </p:sp>
      </p:grpSp>
      <p:grpSp>
        <p:nvGrpSpPr>
          <p:cNvPr id="8" name="Group 59">
            <a:extLst>
              <a:ext uri="{FF2B5EF4-FFF2-40B4-BE49-F238E27FC236}">
                <a16:creationId xmlns:a16="http://schemas.microsoft.com/office/drawing/2014/main" id="{D4E05CEF-76FF-5244-A92A-5F7E9E1DF6E1}"/>
              </a:ext>
            </a:extLst>
          </p:cNvPr>
          <p:cNvGrpSpPr/>
          <p:nvPr/>
        </p:nvGrpSpPr>
        <p:grpSpPr>
          <a:xfrm>
            <a:off x="7891332" y="1117913"/>
            <a:ext cx="2918941" cy="3939541"/>
            <a:chOff x="3541437" y="5288225"/>
            <a:chExt cx="1792194" cy="3002105"/>
          </a:xfrm>
        </p:grpSpPr>
        <p:sp>
          <p:nvSpPr>
            <p:cNvPr id="9" name="TextBox 8">
              <a:extLst>
                <a:ext uri="{FF2B5EF4-FFF2-40B4-BE49-F238E27FC236}">
                  <a16:creationId xmlns:a16="http://schemas.microsoft.com/office/drawing/2014/main" id="{B9FF214D-61F9-D640-B7C6-44F1C5635100}"/>
                </a:ext>
              </a:extLst>
            </p:cNvPr>
            <p:cNvSpPr txBox="1"/>
            <p:nvPr/>
          </p:nvSpPr>
          <p:spPr>
            <a:xfrm>
              <a:off x="3849383" y="5288225"/>
              <a:ext cx="1484248" cy="300210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altLang="ko-KR" sz="1600" dirty="0">
                  <a:solidFill>
                    <a:schemeClr val="tx1">
                      <a:lumMod val="75000"/>
                      <a:lumOff val="25000"/>
                    </a:schemeClr>
                  </a:solidFill>
                </a:rPr>
                <a:t>Strong study design which permits causality</a:t>
              </a:r>
            </a:p>
            <a:p>
              <a:pPr marL="171450" indent="-171450">
                <a:buFont typeface="Arial" panose="020B0604020202020204" pitchFamily="34" charset="0"/>
                <a:buChar char="•"/>
              </a:pPr>
              <a:r>
                <a:rPr lang="en-US" altLang="ko-KR" sz="1600" dirty="0">
                  <a:solidFill>
                    <a:schemeClr val="tx1">
                      <a:lumMod val="75000"/>
                      <a:lumOff val="25000"/>
                    </a:schemeClr>
                  </a:solidFill>
                </a:rPr>
                <a:t>Significant finding on a child outcome</a:t>
              </a:r>
            </a:p>
            <a:p>
              <a:pPr marL="171450" indent="-171450">
                <a:buFont typeface="Arial" panose="020B0604020202020204" pitchFamily="34" charset="0"/>
                <a:buChar char="•"/>
              </a:pPr>
              <a:r>
                <a:rPr lang="en-US" altLang="ko-KR" sz="1600" dirty="0">
                  <a:solidFill>
                    <a:schemeClr val="tx1">
                      <a:lumMod val="75000"/>
                      <a:lumOff val="25000"/>
                    </a:schemeClr>
                  </a:solidFill>
                </a:rPr>
                <a:t>Validated measures used</a:t>
              </a:r>
            </a:p>
            <a:p>
              <a:pPr marL="171450" indent="-171450">
                <a:buFont typeface="Arial" panose="020B0604020202020204" pitchFamily="34" charset="0"/>
                <a:buChar char="•"/>
              </a:pPr>
              <a:r>
                <a:rPr lang="en-US" altLang="ko-KR" sz="1600" dirty="0">
                  <a:solidFill>
                    <a:schemeClr val="tx1">
                      <a:lumMod val="75000"/>
                      <a:lumOff val="25000"/>
                    </a:schemeClr>
                  </a:solidFill>
                </a:rPr>
                <a:t>Sample &gt; 20</a:t>
              </a:r>
            </a:p>
            <a:p>
              <a:pPr marL="171450" indent="-171450">
                <a:buFont typeface="Arial" panose="020B0604020202020204" pitchFamily="34" charset="0"/>
                <a:buChar char="•"/>
              </a:pPr>
              <a:r>
                <a:rPr lang="en-US" altLang="ko-KR" sz="1600" dirty="0">
                  <a:solidFill>
                    <a:schemeClr val="tx1">
                      <a:lumMod val="75000"/>
                      <a:lumOff val="25000"/>
                    </a:schemeClr>
                  </a:solidFill>
                </a:rPr>
                <a:t>60% of sample retained</a:t>
              </a:r>
              <a:endParaRPr lang="en-US" altLang="ko-KR" sz="1400" dirty="0">
                <a:solidFill>
                  <a:schemeClr val="tx1">
                    <a:lumMod val="75000"/>
                    <a:lumOff val="25000"/>
                  </a:schemeClr>
                </a:solidFill>
              </a:endParaRPr>
            </a:p>
            <a:p>
              <a:pPr marL="171450" indent="-171450">
                <a:buFont typeface="Arial" panose="020B0604020202020204" pitchFamily="34" charset="0"/>
                <a:buChar char="•"/>
              </a:pPr>
              <a:endParaRPr lang="en-US" altLang="ko-KR" sz="1600" dirty="0">
                <a:solidFill>
                  <a:schemeClr val="tx1">
                    <a:lumMod val="75000"/>
                    <a:lumOff val="25000"/>
                  </a:schemeClr>
                </a:solidFill>
              </a:endParaRPr>
            </a:p>
            <a:p>
              <a:pPr marL="171450" indent="-171450">
                <a:buFont typeface="Arial" panose="020B0604020202020204" pitchFamily="34" charset="0"/>
                <a:buChar char="•"/>
              </a:pPr>
              <a:endParaRPr lang="en-US" altLang="ko-KR" sz="1600" dirty="0">
                <a:solidFill>
                  <a:schemeClr val="tx1">
                    <a:lumMod val="75000"/>
                    <a:lumOff val="25000"/>
                  </a:schemeClr>
                </a:solidFill>
              </a:endParaRPr>
            </a:p>
            <a:p>
              <a:pPr marL="171450" indent="-171450">
                <a:buFont typeface="Arial" panose="020B0604020202020204" pitchFamily="34" charset="0"/>
                <a:buChar char="•"/>
              </a:pPr>
              <a:endParaRPr lang="en-US" altLang="ko-KR" sz="1600" dirty="0">
                <a:solidFill>
                  <a:schemeClr val="tx1">
                    <a:lumMod val="75000"/>
                    <a:lumOff val="25000"/>
                  </a:schemeClr>
                </a:solidFill>
              </a:endParaRPr>
            </a:p>
            <a:p>
              <a:r>
                <a:rPr lang="en-US" altLang="ko-KR" sz="1600" dirty="0">
                  <a:solidFill>
                    <a:schemeClr val="tx1">
                      <a:lumMod val="75000"/>
                      <a:lumOff val="25000"/>
                    </a:schemeClr>
                  </a:solidFill>
                </a:rPr>
                <a:t>AND</a:t>
              </a:r>
            </a:p>
            <a:p>
              <a:pPr marL="171450" indent="-171450">
                <a:buFont typeface="Arial" panose="020B0604020202020204" pitchFamily="34" charset="0"/>
                <a:buChar char="•"/>
              </a:pPr>
              <a:endParaRPr lang="en-US" altLang="ko-KR" sz="1600" dirty="0">
                <a:solidFill>
                  <a:schemeClr val="tx1">
                    <a:lumMod val="75000"/>
                    <a:lumOff val="25000"/>
                  </a:schemeClr>
                </a:solidFill>
              </a:endParaRPr>
            </a:p>
            <a:p>
              <a:pPr marL="171450" indent="-171450">
                <a:buFont typeface="Arial" panose="020B0604020202020204" pitchFamily="34" charset="0"/>
                <a:buChar char="•"/>
              </a:pPr>
              <a:r>
                <a:rPr lang="en-US" altLang="ko-KR" sz="1600" dirty="0">
                  <a:solidFill>
                    <a:schemeClr val="tx1">
                      <a:lumMod val="75000"/>
                      <a:lumOff val="25000"/>
                    </a:schemeClr>
                  </a:solidFill>
                </a:rPr>
                <a:t>Systematic review does not identify any major limitations*</a:t>
              </a:r>
            </a:p>
          </p:txBody>
        </p:sp>
        <p:sp>
          <p:nvSpPr>
            <p:cNvPr id="10" name="TextBox 9">
              <a:extLst>
                <a:ext uri="{FF2B5EF4-FFF2-40B4-BE49-F238E27FC236}">
                  <a16:creationId xmlns:a16="http://schemas.microsoft.com/office/drawing/2014/main" id="{0535AD24-34EF-2041-83D1-3CA05FB89679}"/>
                </a:ext>
              </a:extLst>
            </p:cNvPr>
            <p:cNvSpPr txBox="1"/>
            <p:nvPr/>
          </p:nvSpPr>
          <p:spPr>
            <a:xfrm>
              <a:off x="3541437" y="7000065"/>
              <a:ext cx="1484248" cy="281448"/>
            </a:xfrm>
            <a:prstGeom prst="rect">
              <a:avLst/>
            </a:prstGeom>
            <a:noFill/>
          </p:spPr>
          <p:txBody>
            <a:bodyPr wrap="square" lIns="0" tIns="0" rIns="0" bIns="0" rtlCol="0">
              <a:spAutoFit/>
            </a:bodyPr>
            <a:lstStyle/>
            <a:p>
              <a:pPr algn="ctr"/>
              <a:r>
                <a:rPr lang="en-US" altLang="ko-KR" sz="2400" b="1" dirty="0">
                  <a:solidFill>
                    <a:schemeClr val="bg1"/>
                  </a:solidFill>
                </a:rPr>
                <a:t>3</a:t>
              </a:r>
            </a:p>
          </p:txBody>
        </p:sp>
      </p:grpSp>
      <p:sp>
        <p:nvSpPr>
          <p:cNvPr id="11" name="평행 사변형 212">
            <a:extLst>
              <a:ext uri="{FF2B5EF4-FFF2-40B4-BE49-F238E27FC236}">
                <a16:creationId xmlns:a16="http://schemas.microsoft.com/office/drawing/2014/main" id="{C4B8BC48-CB73-A34F-B209-8954C0175D4D}"/>
              </a:ext>
            </a:extLst>
          </p:cNvPr>
          <p:cNvSpPr/>
          <p:nvPr/>
        </p:nvSpPr>
        <p:spPr>
          <a:xfrm>
            <a:off x="887716" y="5596429"/>
            <a:ext cx="2888462" cy="410400"/>
          </a:xfrm>
          <a:prstGeom prst="parallelogram">
            <a:avLst>
              <a:gd name="adj" fmla="val 962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12" name="평행 사변형 213">
            <a:extLst>
              <a:ext uri="{FF2B5EF4-FFF2-40B4-BE49-F238E27FC236}">
                <a16:creationId xmlns:a16="http://schemas.microsoft.com/office/drawing/2014/main" id="{17EEDF85-E18E-FB43-B2F1-221232A2838B}"/>
              </a:ext>
            </a:extLst>
          </p:cNvPr>
          <p:cNvSpPr/>
          <p:nvPr/>
        </p:nvSpPr>
        <p:spPr>
          <a:xfrm rot="16200000" flipH="1">
            <a:off x="2997611" y="5228262"/>
            <a:ext cx="1160004" cy="397131"/>
          </a:xfrm>
          <a:prstGeom prst="parallelogram">
            <a:avLst>
              <a:gd name="adj" fmla="val 10322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3" name="평행 사변형 214">
            <a:extLst>
              <a:ext uri="{FF2B5EF4-FFF2-40B4-BE49-F238E27FC236}">
                <a16:creationId xmlns:a16="http://schemas.microsoft.com/office/drawing/2014/main" id="{9B8A5EEA-F146-CE44-BD0D-F0B5F3FCB0FD}"/>
              </a:ext>
            </a:extLst>
          </p:cNvPr>
          <p:cNvSpPr/>
          <p:nvPr/>
        </p:nvSpPr>
        <p:spPr>
          <a:xfrm>
            <a:off x="3379046" y="4832995"/>
            <a:ext cx="2676505" cy="410400"/>
          </a:xfrm>
          <a:prstGeom prst="parallelogram">
            <a:avLst>
              <a:gd name="adj" fmla="val 96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4" name="평행 사변형 215">
            <a:extLst>
              <a:ext uri="{FF2B5EF4-FFF2-40B4-BE49-F238E27FC236}">
                <a16:creationId xmlns:a16="http://schemas.microsoft.com/office/drawing/2014/main" id="{22D3F0C9-5FEC-4F46-AD71-06D07B7DB847}"/>
              </a:ext>
            </a:extLst>
          </p:cNvPr>
          <p:cNvSpPr/>
          <p:nvPr/>
        </p:nvSpPr>
        <p:spPr>
          <a:xfrm rot="16200000" flipH="1">
            <a:off x="5276403" y="4470385"/>
            <a:ext cx="1160004" cy="397131"/>
          </a:xfrm>
          <a:prstGeom prst="parallelogram">
            <a:avLst>
              <a:gd name="adj" fmla="val 10322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5" name="평행 사변형 216">
            <a:extLst>
              <a:ext uri="{FF2B5EF4-FFF2-40B4-BE49-F238E27FC236}">
                <a16:creationId xmlns:a16="http://schemas.microsoft.com/office/drawing/2014/main" id="{E6224459-0527-8044-AE72-A893DBE51C7B}"/>
              </a:ext>
            </a:extLst>
          </p:cNvPr>
          <p:cNvSpPr/>
          <p:nvPr/>
        </p:nvSpPr>
        <p:spPr>
          <a:xfrm>
            <a:off x="5657258" y="4088948"/>
            <a:ext cx="2692023" cy="410400"/>
          </a:xfrm>
          <a:prstGeom prst="parallelogram">
            <a:avLst>
              <a:gd name="adj" fmla="val 962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ko-KR" sz="2000" b="1" dirty="0">
                <a:solidFill>
                  <a:schemeClr val="bg1"/>
                </a:solidFill>
              </a:rPr>
              <a:t>2</a:t>
            </a:r>
            <a:endParaRPr lang="ko-KR" altLang="en-US" sz="2000" b="1" dirty="0">
              <a:solidFill>
                <a:schemeClr val="bg1"/>
              </a:solidFill>
            </a:endParaRPr>
          </a:p>
        </p:txBody>
      </p:sp>
      <p:sp>
        <p:nvSpPr>
          <p:cNvPr id="16" name="평행 사변형 217">
            <a:extLst>
              <a:ext uri="{FF2B5EF4-FFF2-40B4-BE49-F238E27FC236}">
                <a16:creationId xmlns:a16="http://schemas.microsoft.com/office/drawing/2014/main" id="{CE98BB2A-3C5A-CA44-94D9-67E07D85E3DC}"/>
              </a:ext>
            </a:extLst>
          </p:cNvPr>
          <p:cNvSpPr/>
          <p:nvPr/>
        </p:nvSpPr>
        <p:spPr>
          <a:xfrm rot="16200000" flipH="1">
            <a:off x="7563351" y="3739075"/>
            <a:ext cx="1160004" cy="397131"/>
          </a:xfrm>
          <a:prstGeom prst="parallelogram">
            <a:avLst>
              <a:gd name="adj" fmla="val 103225"/>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solidFill>
            </a:endParaRPr>
          </a:p>
        </p:txBody>
      </p:sp>
      <p:sp>
        <p:nvSpPr>
          <p:cNvPr id="17" name="평행 사변형 218">
            <a:extLst>
              <a:ext uri="{FF2B5EF4-FFF2-40B4-BE49-F238E27FC236}">
                <a16:creationId xmlns:a16="http://schemas.microsoft.com/office/drawing/2014/main" id="{94019CB3-D50E-C04B-B9F6-1660658D9535}"/>
              </a:ext>
            </a:extLst>
          </p:cNvPr>
          <p:cNvSpPr/>
          <p:nvPr/>
        </p:nvSpPr>
        <p:spPr>
          <a:xfrm>
            <a:off x="7931462" y="3357638"/>
            <a:ext cx="2692022" cy="410400"/>
          </a:xfrm>
          <a:prstGeom prst="parallelogram">
            <a:avLst>
              <a:gd name="adj" fmla="val 962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ko-KR" sz="2000" b="1" dirty="0">
                <a:solidFill>
                  <a:schemeClr val="bg1"/>
                </a:solidFill>
              </a:rPr>
              <a:t>3</a:t>
            </a:r>
            <a:endParaRPr lang="ko-KR" altLang="en-US" sz="2000" b="1" dirty="0">
              <a:solidFill>
                <a:schemeClr val="bg1"/>
              </a:solidFill>
            </a:endParaRPr>
          </a:p>
        </p:txBody>
      </p:sp>
      <p:grpSp>
        <p:nvGrpSpPr>
          <p:cNvPr id="20" name="Group 53">
            <a:extLst>
              <a:ext uri="{FF2B5EF4-FFF2-40B4-BE49-F238E27FC236}">
                <a16:creationId xmlns:a16="http://schemas.microsoft.com/office/drawing/2014/main" id="{461CA68E-00D8-0646-9489-015984D4AC45}"/>
              </a:ext>
            </a:extLst>
          </p:cNvPr>
          <p:cNvGrpSpPr/>
          <p:nvPr/>
        </p:nvGrpSpPr>
        <p:grpSpPr>
          <a:xfrm>
            <a:off x="1373524" y="5228652"/>
            <a:ext cx="2000348" cy="696780"/>
            <a:chOff x="3812305" y="5527319"/>
            <a:chExt cx="1609239" cy="696780"/>
          </a:xfrm>
        </p:grpSpPr>
        <p:sp>
          <p:nvSpPr>
            <p:cNvPr id="21" name="TextBox 20">
              <a:extLst>
                <a:ext uri="{FF2B5EF4-FFF2-40B4-BE49-F238E27FC236}">
                  <a16:creationId xmlns:a16="http://schemas.microsoft.com/office/drawing/2014/main" id="{F7451EAF-E80A-0E43-911E-D35A3F572A9A}"/>
                </a:ext>
              </a:extLst>
            </p:cNvPr>
            <p:cNvSpPr txBox="1"/>
            <p:nvPr/>
          </p:nvSpPr>
          <p:spPr>
            <a:xfrm>
              <a:off x="3816961" y="5527319"/>
              <a:ext cx="1604583" cy="246221"/>
            </a:xfrm>
            <a:prstGeom prst="rect">
              <a:avLst/>
            </a:prstGeom>
            <a:noFill/>
          </p:spPr>
          <p:txBody>
            <a:bodyPr wrap="square" lIns="0" tIns="0" rIns="0" bIns="0" rtlCol="0">
              <a:spAutoFit/>
            </a:bodyPr>
            <a:lstStyle/>
            <a:p>
              <a:r>
                <a:rPr lang="en-US" altLang="ko-KR" sz="1600" dirty="0">
                  <a:solidFill>
                    <a:schemeClr val="tx1">
                      <a:lumMod val="75000"/>
                      <a:lumOff val="25000"/>
                    </a:schemeClr>
                  </a:solidFill>
                </a:rPr>
                <a:t>No impact evaluation</a:t>
              </a:r>
            </a:p>
          </p:txBody>
        </p:sp>
        <p:sp>
          <p:nvSpPr>
            <p:cNvPr id="22" name="TextBox 21">
              <a:extLst>
                <a:ext uri="{FF2B5EF4-FFF2-40B4-BE49-F238E27FC236}">
                  <a16:creationId xmlns:a16="http://schemas.microsoft.com/office/drawing/2014/main" id="{49C61ACE-B357-F241-9131-7DFB08C0B99F}"/>
                </a:ext>
              </a:extLst>
            </p:cNvPr>
            <p:cNvSpPr txBox="1"/>
            <p:nvPr/>
          </p:nvSpPr>
          <p:spPr>
            <a:xfrm>
              <a:off x="3812305" y="5916322"/>
              <a:ext cx="1484248" cy="307777"/>
            </a:xfrm>
            <a:prstGeom prst="rect">
              <a:avLst/>
            </a:prstGeom>
            <a:noFill/>
          </p:spPr>
          <p:txBody>
            <a:bodyPr wrap="square" lIns="0" tIns="0" rIns="0" bIns="0" rtlCol="0">
              <a:spAutoFit/>
            </a:bodyPr>
            <a:lstStyle/>
            <a:p>
              <a:pPr algn="ctr"/>
              <a:r>
                <a:rPr lang="en-US" altLang="ko-KR" sz="2000" b="1" dirty="0">
                  <a:solidFill>
                    <a:schemeClr val="bg1"/>
                  </a:solidFill>
                </a:rPr>
                <a:t>0</a:t>
              </a:r>
            </a:p>
          </p:txBody>
        </p:sp>
      </p:grpSp>
      <p:grpSp>
        <p:nvGrpSpPr>
          <p:cNvPr id="23" name="Group 52">
            <a:extLst>
              <a:ext uri="{FF2B5EF4-FFF2-40B4-BE49-F238E27FC236}">
                <a16:creationId xmlns:a16="http://schemas.microsoft.com/office/drawing/2014/main" id="{E83945D4-D136-8944-B891-8E41AD979E11}"/>
              </a:ext>
            </a:extLst>
          </p:cNvPr>
          <p:cNvGrpSpPr/>
          <p:nvPr/>
        </p:nvGrpSpPr>
        <p:grpSpPr>
          <a:xfrm>
            <a:off x="3596208" y="2321893"/>
            <a:ext cx="2244916" cy="3200876"/>
            <a:chOff x="3760551" y="5301206"/>
            <a:chExt cx="1542599" cy="3200876"/>
          </a:xfrm>
        </p:grpSpPr>
        <p:sp>
          <p:nvSpPr>
            <p:cNvPr id="24" name="TextBox 23">
              <a:extLst>
                <a:ext uri="{FF2B5EF4-FFF2-40B4-BE49-F238E27FC236}">
                  <a16:creationId xmlns:a16="http://schemas.microsoft.com/office/drawing/2014/main" id="{FD359556-6770-CC4B-ACAB-5D408496A7DB}"/>
                </a:ext>
              </a:extLst>
            </p:cNvPr>
            <p:cNvSpPr txBox="1"/>
            <p:nvPr/>
          </p:nvSpPr>
          <p:spPr>
            <a:xfrm>
              <a:off x="3818902" y="5301206"/>
              <a:ext cx="1484248" cy="320087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altLang="ko-KR" sz="1600" dirty="0">
                  <a:solidFill>
                    <a:schemeClr val="tx1">
                      <a:lumMod val="75000"/>
                      <a:lumOff val="25000"/>
                    </a:schemeClr>
                  </a:solidFill>
                </a:rPr>
                <a:t>Weak study design </a:t>
              </a:r>
            </a:p>
            <a:p>
              <a:pPr marL="171450" indent="-171450">
                <a:buFont typeface="Arial" panose="020B0604020202020204" pitchFamily="34" charset="0"/>
                <a:buChar char="•"/>
              </a:pPr>
              <a:r>
                <a:rPr lang="en-US" altLang="ko-KR" sz="1600" dirty="0">
                  <a:solidFill>
                    <a:schemeClr val="tx1">
                      <a:lumMod val="75000"/>
                      <a:lumOff val="25000"/>
                    </a:schemeClr>
                  </a:solidFill>
                </a:rPr>
                <a:t>Non-validated measures</a:t>
              </a:r>
            </a:p>
            <a:p>
              <a:pPr marL="171450" indent="-171450">
                <a:buFont typeface="Arial" panose="020B0604020202020204" pitchFamily="34" charset="0"/>
                <a:buChar char="•"/>
              </a:pPr>
              <a:r>
                <a:rPr lang="en-US" altLang="ko-KR" sz="1600" dirty="0">
                  <a:solidFill>
                    <a:schemeClr val="tx1">
                      <a:lumMod val="75000"/>
                      <a:lumOff val="25000"/>
                    </a:schemeClr>
                  </a:solidFill>
                </a:rPr>
                <a:t>Sample size &lt; 20</a:t>
              </a:r>
            </a:p>
            <a:p>
              <a:pPr marL="171450" indent="-171450">
                <a:buFont typeface="Arial" panose="020B0604020202020204" pitchFamily="34" charset="0"/>
                <a:buChar char="•"/>
              </a:pPr>
              <a:r>
                <a:rPr lang="en-US" altLang="ko-KR" sz="1600" dirty="0">
                  <a:solidFill>
                    <a:schemeClr val="tx1">
                      <a:lumMod val="75000"/>
                      <a:lumOff val="25000"/>
                    </a:schemeClr>
                  </a:solidFill>
                </a:rPr>
                <a:t>Attrition rate &gt; 60%</a:t>
              </a:r>
            </a:p>
            <a:p>
              <a:r>
                <a:rPr lang="en-US" altLang="ko-KR" sz="1600" dirty="0">
                  <a:solidFill>
                    <a:schemeClr val="tx1">
                      <a:lumMod val="75000"/>
                      <a:lumOff val="25000"/>
                    </a:schemeClr>
                  </a:solidFill>
                </a:rPr>
                <a:t>OR</a:t>
              </a:r>
            </a:p>
            <a:p>
              <a:pPr marL="171450" indent="-171450">
                <a:buFont typeface="Arial" panose="020B0604020202020204" pitchFamily="34" charset="0"/>
                <a:buChar char="•"/>
              </a:pPr>
              <a:r>
                <a:rPr lang="en-US" altLang="ko-KR" sz="1600" dirty="0">
                  <a:solidFill>
                    <a:schemeClr val="tx1">
                      <a:lumMod val="75000"/>
                      <a:lumOff val="25000"/>
                    </a:schemeClr>
                  </a:solidFill>
                </a:rPr>
                <a:t>Robust design but no significant child outcomes</a:t>
              </a:r>
            </a:p>
            <a:p>
              <a:pPr marL="171450" indent="-171450">
                <a:buFont typeface="Arial" panose="020B0604020202020204" pitchFamily="34" charset="0"/>
                <a:buChar char="•"/>
              </a:pPr>
              <a:endParaRPr lang="en-US" altLang="ko-KR" sz="1600" dirty="0">
                <a:solidFill>
                  <a:schemeClr val="tx1">
                    <a:lumMod val="75000"/>
                    <a:lumOff val="25000"/>
                  </a:schemeClr>
                </a:solidFill>
              </a:endParaRPr>
            </a:p>
            <a:p>
              <a:pPr marL="171450" indent="-171450">
                <a:buFont typeface="Arial" panose="020B0604020202020204" pitchFamily="34" charset="0"/>
                <a:buChar char="•"/>
              </a:pPr>
              <a:endParaRPr lang="en-US" altLang="ko-KR" sz="1600" dirty="0">
                <a:solidFill>
                  <a:schemeClr val="tx1">
                    <a:lumMod val="75000"/>
                    <a:lumOff val="25000"/>
                  </a:schemeClr>
                </a:solidFill>
              </a:endParaRPr>
            </a:p>
            <a:p>
              <a:endParaRPr lang="en-US" altLang="ko-KR" sz="1600" dirty="0">
                <a:solidFill>
                  <a:schemeClr val="tx1">
                    <a:lumMod val="75000"/>
                    <a:lumOff val="25000"/>
                  </a:schemeClr>
                </a:solidFill>
              </a:endParaRPr>
            </a:p>
            <a:p>
              <a:endParaRPr lang="en-US" altLang="ko-KR" sz="1600" dirty="0">
                <a:solidFill>
                  <a:schemeClr val="tx1">
                    <a:lumMod val="75000"/>
                    <a:lumOff val="25000"/>
                  </a:schemeClr>
                </a:solidFill>
              </a:endParaRPr>
            </a:p>
          </p:txBody>
        </p:sp>
        <p:sp>
          <p:nvSpPr>
            <p:cNvPr id="25" name="TextBox 24">
              <a:extLst>
                <a:ext uri="{FF2B5EF4-FFF2-40B4-BE49-F238E27FC236}">
                  <a16:creationId xmlns:a16="http://schemas.microsoft.com/office/drawing/2014/main" id="{29EC5BA7-4B0F-9844-853C-0603C3F91998}"/>
                </a:ext>
              </a:extLst>
            </p:cNvPr>
            <p:cNvSpPr txBox="1"/>
            <p:nvPr/>
          </p:nvSpPr>
          <p:spPr>
            <a:xfrm>
              <a:off x="3760551" y="7846428"/>
              <a:ext cx="1484248" cy="307777"/>
            </a:xfrm>
            <a:prstGeom prst="rect">
              <a:avLst/>
            </a:prstGeom>
            <a:noFill/>
          </p:spPr>
          <p:txBody>
            <a:bodyPr wrap="square" lIns="0" tIns="0" rIns="0" bIns="0" rtlCol="0">
              <a:spAutoFit/>
            </a:bodyPr>
            <a:lstStyle/>
            <a:p>
              <a:pPr algn="ctr"/>
              <a:r>
                <a:rPr lang="en-US" altLang="ko-KR" sz="2000" b="1" dirty="0">
                  <a:solidFill>
                    <a:schemeClr val="bg1"/>
                  </a:solidFill>
                </a:rPr>
                <a:t>1</a:t>
              </a:r>
            </a:p>
          </p:txBody>
        </p:sp>
      </p:grpSp>
      <p:sp>
        <p:nvSpPr>
          <p:cNvPr id="26" name="TextBox 25">
            <a:extLst>
              <a:ext uri="{FF2B5EF4-FFF2-40B4-BE49-F238E27FC236}">
                <a16:creationId xmlns:a16="http://schemas.microsoft.com/office/drawing/2014/main" id="{1E8C49D1-9087-2940-9AED-166E6EA16BBE}"/>
              </a:ext>
            </a:extLst>
          </p:cNvPr>
          <p:cNvSpPr txBox="1"/>
          <p:nvPr/>
        </p:nvSpPr>
        <p:spPr>
          <a:xfrm>
            <a:off x="1490870" y="2097157"/>
            <a:ext cx="184731" cy="369332"/>
          </a:xfrm>
          <a:prstGeom prst="rect">
            <a:avLst/>
          </a:prstGeom>
          <a:noFill/>
        </p:spPr>
        <p:txBody>
          <a:bodyPr wrap="none" rtlCol="0">
            <a:spAutoFit/>
          </a:bodyPr>
          <a:lstStyle/>
          <a:p>
            <a:endParaRPr lang="en-US"/>
          </a:p>
        </p:txBody>
      </p:sp>
      <p:sp>
        <p:nvSpPr>
          <p:cNvPr id="27" name="TextBox 26">
            <a:extLst>
              <a:ext uri="{FF2B5EF4-FFF2-40B4-BE49-F238E27FC236}">
                <a16:creationId xmlns:a16="http://schemas.microsoft.com/office/drawing/2014/main" id="{36C5DB05-A57A-994C-91AF-C05EA79522F7}"/>
              </a:ext>
            </a:extLst>
          </p:cNvPr>
          <p:cNvSpPr txBox="1"/>
          <p:nvPr/>
        </p:nvSpPr>
        <p:spPr>
          <a:xfrm>
            <a:off x="275975" y="1307795"/>
            <a:ext cx="5505726" cy="646331"/>
          </a:xfrm>
          <a:prstGeom prst="rect">
            <a:avLst/>
          </a:prstGeom>
          <a:noFill/>
        </p:spPr>
        <p:txBody>
          <a:bodyPr wrap="square" rtlCol="0">
            <a:spAutoFit/>
          </a:bodyPr>
          <a:lstStyle/>
          <a:p>
            <a:pPr marL="285750" indent="-285750">
              <a:buFont typeface="Arial" panose="020B0604020202020204" pitchFamily="34" charset="0"/>
              <a:buChar char="•"/>
            </a:pPr>
            <a:r>
              <a:rPr lang="en-US"/>
              <a:t>Self-designed strength of evidence criteria used. </a:t>
            </a:r>
          </a:p>
          <a:p>
            <a:pPr marL="285750" indent="-285750">
              <a:buFont typeface="Arial" panose="020B0604020202020204" pitchFamily="34" charset="0"/>
              <a:buChar char="•"/>
            </a:pPr>
            <a:r>
              <a:rPr lang="en-US"/>
              <a:t>Loosely matched to EIF </a:t>
            </a:r>
            <a:r>
              <a:rPr lang="en-US">
                <a:hlinkClick r:id="rId3">
                  <a:extLst>
                    <a:ext uri="{A12FA001-AC4F-418D-AE19-62706E023703}">
                      <ahyp:hlinkClr xmlns:ahyp="http://schemas.microsoft.com/office/drawing/2018/hyperlinkcolor" val="tx"/>
                    </a:ext>
                  </a:extLst>
                </a:hlinkClick>
              </a:rPr>
              <a:t>Evidence Standards</a:t>
            </a:r>
            <a:endParaRPr lang="en-US"/>
          </a:p>
        </p:txBody>
      </p:sp>
      <p:sp>
        <p:nvSpPr>
          <p:cNvPr id="31" name="TextBox 30">
            <a:extLst>
              <a:ext uri="{FF2B5EF4-FFF2-40B4-BE49-F238E27FC236}">
                <a16:creationId xmlns:a16="http://schemas.microsoft.com/office/drawing/2014/main" id="{C39F66CF-838F-D047-90C5-526DDDB93FB6}"/>
              </a:ext>
            </a:extLst>
          </p:cNvPr>
          <p:cNvSpPr txBox="1"/>
          <p:nvPr/>
        </p:nvSpPr>
        <p:spPr>
          <a:xfrm>
            <a:off x="5781701" y="5228292"/>
            <a:ext cx="5561782" cy="944246"/>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04576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338203" y="748092"/>
            <a:ext cx="11149584" cy="404302"/>
          </a:xfrm>
        </p:spPr>
        <p:txBody>
          <a:bodyPr>
            <a:normAutofit fontScale="90000"/>
          </a:bodyPr>
          <a:lstStyle/>
          <a:p>
            <a:r>
              <a:rPr lang="en-US" sz="3200"/>
              <a:t>Understanding the state of play: Our methodology</a:t>
            </a:r>
            <a:endParaRPr lang="en-GB" sz="3200"/>
          </a:p>
        </p:txBody>
      </p:sp>
      <p:sp>
        <p:nvSpPr>
          <p:cNvPr id="2" name="TextBox 1">
            <a:extLst>
              <a:ext uri="{FF2B5EF4-FFF2-40B4-BE49-F238E27FC236}">
                <a16:creationId xmlns:a16="http://schemas.microsoft.com/office/drawing/2014/main" id="{EC263AAD-AC83-4785-B00C-BCF3C63C5079}"/>
              </a:ext>
            </a:extLst>
          </p:cNvPr>
          <p:cNvSpPr txBox="1"/>
          <p:nvPr/>
        </p:nvSpPr>
        <p:spPr>
          <a:xfrm>
            <a:off x="338203" y="1992464"/>
            <a:ext cx="6438378" cy="3323987"/>
          </a:xfrm>
          <a:prstGeom prst="rect">
            <a:avLst/>
          </a:prstGeom>
          <a:noFill/>
        </p:spPr>
        <p:txBody>
          <a:bodyPr wrap="square" rtlCol="0">
            <a:spAutoFit/>
          </a:bodyPr>
          <a:lstStyle/>
          <a:p>
            <a:pPr marL="342900" indent="-342900">
              <a:buFont typeface="Arial" panose="020B0604020202020204" pitchFamily="34" charset="0"/>
              <a:buChar char="•"/>
            </a:pPr>
            <a:r>
              <a:rPr lang="en-GB" sz="2100" dirty="0"/>
              <a:t>What do we know about what works to support children affected by domestic abuse?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do we know about the challenges of impact evaluation?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is the context and how does this affect evaluation and the use of evidence?</a:t>
            </a:r>
          </a:p>
        </p:txBody>
      </p:sp>
      <p:sp>
        <p:nvSpPr>
          <p:cNvPr id="3" name="TextBox 2">
            <a:extLst>
              <a:ext uri="{FF2B5EF4-FFF2-40B4-BE49-F238E27FC236}">
                <a16:creationId xmlns:a16="http://schemas.microsoft.com/office/drawing/2014/main" id="{D1675415-F679-4A45-BDA8-5BF508F6C34F}"/>
              </a:ext>
            </a:extLst>
          </p:cNvPr>
          <p:cNvSpPr txBox="1"/>
          <p:nvPr/>
        </p:nvSpPr>
        <p:spPr>
          <a:xfrm>
            <a:off x="7657578" y="1541549"/>
            <a:ext cx="4196219" cy="1708160"/>
          </a:xfrm>
          <a:custGeom>
            <a:avLst/>
            <a:gdLst>
              <a:gd name="connsiteX0" fmla="*/ 0 w 4196219"/>
              <a:gd name="connsiteY0" fmla="*/ 0 h 1708160"/>
              <a:gd name="connsiteX1" fmla="*/ 4196219 w 4196219"/>
              <a:gd name="connsiteY1" fmla="*/ 0 h 1708160"/>
              <a:gd name="connsiteX2" fmla="*/ 4196219 w 4196219"/>
              <a:gd name="connsiteY2" fmla="*/ 1708160 h 1708160"/>
              <a:gd name="connsiteX3" fmla="*/ 0 w 4196219"/>
              <a:gd name="connsiteY3" fmla="*/ 1708160 h 1708160"/>
              <a:gd name="connsiteX4" fmla="*/ 0 w 4196219"/>
              <a:gd name="connsiteY4" fmla="*/ 0 h 170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6219" h="1708160" extrusionOk="0">
                <a:moveTo>
                  <a:pt x="0" y="0"/>
                </a:moveTo>
                <a:cubicBezTo>
                  <a:pt x="2033442" y="-5264"/>
                  <a:pt x="3396308" y="84467"/>
                  <a:pt x="4196219" y="0"/>
                </a:cubicBezTo>
                <a:cubicBezTo>
                  <a:pt x="4229451" y="188823"/>
                  <a:pt x="4250678" y="1232500"/>
                  <a:pt x="4196219" y="1708160"/>
                </a:cubicBezTo>
                <a:cubicBezTo>
                  <a:pt x="3584278" y="1814480"/>
                  <a:pt x="742945" y="1700511"/>
                  <a:pt x="0" y="1708160"/>
                </a:cubicBezTo>
                <a:cubicBezTo>
                  <a:pt x="-26954" y="1383558"/>
                  <a:pt x="-33649" y="786133"/>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GB" sz="2100">
                <a:solidFill>
                  <a:srgbClr val="0070C0"/>
                </a:solidFill>
              </a:rPr>
              <a:t>Review of reviews</a:t>
            </a:r>
          </a:p>
          <a:p>
            <a:endParaRPr lang="en-GB" sz="2100">
              <a:solidFill>
                <a:srgbClr val="0070C0"/>
              </a:solidFill>
            </a:endParaRPr>
          </a:p>
          <a:p>
            <a:r>
              <a:rPr lang="en-GB" sz="2100">
                <a:solidFill>
                  <a:srgbClr val="0070C0"/>
                </a:solidFill>
              </a:rPr>
              <a:t>Call for evidence</a:t>
            </a:r>
          </a:p>
          <a:p>
            <a:endParaRPr lang="en-GB" sz="2100">
              <a:solidFill>
                <a:srgbClr val="0070C0"/>
              </a:solidFill>
            </a:endParaRPr>
          </a:p>
          <a:p>
            <a:r>
              <a:rPr lang="en-GB" sz="2100">
                <a:solidFill>
                  <a:srgbClr val="0070C0"/>
                </a:solidFill>
              </a:rPr>
              <a:t>Review of grey literature</a:t>
            </a:r>
          </a:p>
        </p:txBody>
      </p:sp>
      <p:cxnSp>
        <p:nvCxnSpPr>
          <p:cNvPr id="5" name="Connector: Curved 4">
            <a:extLst>
              <a:ext uri="{FF2B5EF4-FFF2-40B4-BE49-F238E27FC236}">
                <a16:creationId xmlns:a16="http://schemas.microsoft.com/office/drawing/2014/main" id="{0397FE6B-872A-47B8-9D26-1F47D7EB51ED}"/>
              </a:ext>
            </a:extLst>
          </p:cNvPr>
          <p:cNvCxnSpPr>
            <a:stCxn id="3" idx="1"/>
          </p:cNvCxnSpPr>
          <p:nvPr/>
        </p:nvCxnSpPr>
        <p:spPr>
          <a:xfrm rot="10800000">
            <a:off x="6588692" y="2395629"/>
            <a:ext cx="1068887"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9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93899" y="685462"/>
            <a:ext cx="11149584" cy="404302"/>
          </a:xfrm>
        </p:spPr>
        <p:txBody>
          <a:bodyPr>
            <a:normAutofit fontScale="90000"/>
          </a:bodyPr>
          <a:lstStyle/>
          <a:p>
            <a:r>
              <a:rPr lang="en-GB" sz="3200"/>
              <a:t>Strength of Evidence (UK)</a:t>
            </a:r>
          </a:p>
        </p:txBody>
      </p:sp>
      <p:sp>
        <p:nvSpPr>
          <p:cNvPr id="3" name="TextBox 2">
            <a:extLst>
              <a:ext uri="{FF2B5EF4-FFF2-40B4-BE49-F238E27FC236}">
                <a16:creationId xmlns:a16="http://schemas.microsoft.com/office/drawing/2014/main" id="{71F97858-CEB0-6D4C-BBE2-1C7AF177B43E}"/>
              </a:ext>
            </a:extLst>
          </p:cNvPr>
          <p:cNvSpPr txBox="1"/>
          <p:nvPr/>
        </p:nvSpPr>
        <p:spPr>
          <a:xfrm>
            <a:off x="1224456" y="1514179"/>
            <a:ext cx="1620957" cy="369332"/>
          </a:xfrm>
          <a:prstGeom prst="rect">
            <a:avLst/>
          </a:prstGeom>
          <a:noFill/>
        </p:spPr>
        <p:txBody>
          <a:bodyPr wrap="none" rtlCol="0">
            <a:spAutoFit/>
          </a:bodyPr>
          <a:lstStyle/>
          <a:p>
            <a:r>
              <a:rPr lang="en-US" dirty="0"/>
              <a:t>Study Design </a:t>
            </a:r>
          </a:p>
        </p:txBody>
      </p:sp>
      <p:sp>
        <p:nvSpPr>
          <p:cNvPr id="5" name="TextBox 4">
            <a:extLst>
              <a:ext uri="{FF2B5EF4-FFF2-40B4-BE49-F238E27FC236}">
                <a16:creationId xmlns:a16="http://schemas.microsoft.com/office/drawing/2014/main" id="{94376C25-743F-874A-89AB-C3BBF5EEA675}"/>
              </a:ext>
            </a:extLst>
          </p:cNvPr>
          <p:cNvSpPr txBox="1"/>
          <p:nvPr/>
        </p:nvSpPr>
        <p:spPr>
          <a:xfrm>
            <a:off x="4665408" y="1514179"/>
            <a:ext cx="2206566" cy="369332"/>
          </a:xfrm>
          <a:prstGeom prst="rect">
            <a:avLst/>
          </a:prstGeom>
          <a:noFill/>
        </p:spPr>
        <p:txBody>
          <a:bodyPr wrap="none" rtlCol="0">
            <a:spAutoFit/>
          </a:bodyPr>
          <a:lstStyle/>
          <a:p>
            <a:r>
              <a:rPr lang="en-US"/>
              <a:t>Validated Measures</a:t>
            </a:r>
          </a:p>
        </p:txBody>
      </p:sp>
      <p:sp>
        <p:nvSpPr>
          <p:cNvPr id="8" name="TextBox 7">
            <a:extLst>
              <a:ext uri="{FF2B5EF4-FFF2-40B4-BE49-F238E27FC236}">
                <a16:creationId xmlns:a16="http://schemas.microsoft.com/office/drawing/2014/main" id="{0EC3FEA4-AD10-BF44-A8C6-39569378180D}"/>
              </a:ext>
            </a:extLst>
          </p:cNvPr>
          <p:cNvSpPr txBox="1"/>
          <p:nvPr/>
        </p:nvSpPr>
        <p:spPr>
          <a:xfrm>
            <a:off x="8655352" y="1507134"/>
            <a:ext cx="2069797" cy="369332"/>
          </a:xfrm>
          <a:prstGeom prst="rect">
            <a:avLst/>
          </a:prstGeom>
          <a:noFill/>
        </p:spPr>
        <p:txBody>
          <a:bodyPr wrap="none" rtlCol="0">
            <a:spAutoFit/>
          </a:bodyPr>
          <a:lstStyle/>
          <a:p>
            <a:r>
              <a:rPr lang="en-US" dirty="0"/>
              <a:t>Robustness Score</a:t>
            </a:r>
          </a:p>
        </p:txBody>
      </p:sp>
      <p:graphicFrame>
        <p:nvGraphicFramePr>
          <p:cNvPr id="9" name="Chart 8">
            <a:extLst>
              <a:ext uri="{FF2B5EF4-FFF2-40B4-BE49-F238E27FC236}">
                <a16:creationId xmlns:a16="http://schemas.microsoft.com/office/drawing/2014/main" id="{54C80992-3509-274C-9E1E-1D83FECA4C5D}"/>
              </a:ext>
            </a:extLst>
          </p:cNvPr>
          <p:cNvGraphicFramePr>
            <a:graphicFrameLocks/>
          </p:cNvGraphicFramePr>
          <p:nvPr>
            <p:extLst>
              <p:ext uri="{D42A27DB-BD31-4B8C-83A1-F6EECF244321}">
                <p14:modId xmlns:p14="http://schemas.microsoft.com/office/powerpoint/2010/main" val="1092569388"/>
              </p:ext>
            </p:extLst>
          </p:nvPr>
        </p:nvGraphicFramePr>
        <p:xfrm>
          <a:off x="237990" y="1698846"/>
          <a:ext cx="3474827" cy="3815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0F6404B-9C2D-1641-A6CA-BEFE4AEF2AD0}"/>
              </a:ext>
            </a:extLst>
          </p:cNvPr>
          <p:cNvGraphicFramePr>
            <a:graphicFrameLocks/>
          </p:cNvGraphicFramePr>
          <p:nvPr>
            <p:extLst>
              <p:ext uri="{D42A27DB-BD31-4B8C-83A1-F6EECF244321}">
                <p14:modId xmlns:p14="http://schemas.microsoft.com/office/powerpoint/2010/main" val="3504674306"/>
              </p:ext>
            </p:extLst>
          </p:nvPr>
        </p:nvGraphicFramePr>
        <p:xfrm>
          <a:off x="7221001" y="1698845"/>
          <a:ext cx="4938500" cy="3815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3D4BC31-CA15-5743-8339-16699F2B80D2}"/>
              </a:ext>
            </a:extLst>
          </p:cNvPr>
          <p:cNvGraphicFramePr>
            <a:graphicFrameLocks/>
          </p:cNvGraphicFramePr>
          <p:nvPr>
            <p:extLst>
              <p:ext uri="{D42A27DB-BD31-4B8C-83A1-F6EECF244321}">
                <p14:modId xmlns:p14="http://schemas.microsoft.com/office/powerpoint/2010/main" val="3888701908"/>
              </p:ext>
            </p:extLst>
          </p:nvPr>
        </p:nvGraphicFramePr>
        <p:xfrm>
          <a:off x="3194440" y="1705891"/>
          <a:ext cx="5067299" cy="38155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483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1082-5FAA-4F96-ACEA-29D26F8111A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015B2F1B-F461-4E98-8E5D-D7F0AB3B264D}"/>
              </a:ext>
            </a:extLst>
          </p:cNvPr>
          <p:cNvSpPr>
            <a:spLocks noGrp="1"/>
          </p:cNvSpPr>
          <p:nvPr>
            <p:ph idx="1"/>
          </p:nvPr>
        </p:nvSpPr>
        <p:spPr>
          <a:xfrm>
            <a:off x="542544" y="1544996"/>
            <a:ext cx="11149584" cy="4351338"/>
          </a:xfrm>
        </p:spPr>
        <p:txBody>
          <a:bodyPr>
            <a:normAutofit fontScale="92500"/>
          </a:bodyPr>
          <a:lstStyle/>
          <a:p>
            <a:r>
              <a:rPr lang="en-GB" sz="2400" dirty="0">
                <a:solidFill>
                  <a:srgbClr val="000000"/>
                </a:solidFill>
                <a:effectLst/>
                <a:latin typeface="Calibri" panose="020F0502020204030204" pitchFamily="34" charset="0"/>
                <a:ea typeface="Times New Roman" panose="02020603050405020304" pitchFamily="18" charset="0"/>
              </a:rPr>
              <a:t>Programmes with the strongest evidence have yet to be tested in a UK context. Instead, all have been tested in the US. </a:t>
            </a:r>
          </a:p>
          <a:p>
            <a:r>
              <a:rPr lang="en-GB" dirty="0">
                <a:solidFill>
                  <a:srgbClr val="000000"/>
                </a:solidFill>
                <a:latin typeface="Calibri" panose="020F0502020204030204" pitchFamily="34" charset="0"/>
                <a:ea typeface="Times New Roman" panose="02020603050405020304" pitchFamily="18" charset="0"/>
              </a:rPr>
              <a:t>Many UK programmes have yet to be evaluated. Where they have, tends to be either internal evaluations or feasibility studies. </a:t>
            </a:r>
          </a:p>
          <a:p>
            <a:r>
              <a:rPr lang="en-GB" sz="2400" dirty="0">
                <a:solidFill>
                  <a:srgbClr val="000000"/>
                </a:solidFill>
                <a:effectLst/>
                <a:latin typeface="Calibri" panose="020F0502020204030204" pitchFamily="34" charset="0"/>
                <a:ea typeface="Times New Roman" panose="02020603050405020304" pitchFamily="18" charset="0"/>
              </a:rPr>
              <a:t>Where evaluations have been published, methodological issues exist which ultimately mean that we cannot attribute any change in child or parental outcomes to the intervention itself. </a:t>
            </a:r>
            <a:endParaRPr lang="en-GB" sz="2400" dirty="0">
              <a:effectLst/>
              <a:latin typeface="Calibri" panose="020F0502020204030204" pitchFamily="34" charset="0"/>
              <a:ea typeface="Calibri" panose="020F0502020204030204" pitchFamily="34" charset="0"/>
            </a:endParaRPr>
          </a:p>
          <a:p>
            <a:r>
              <a:rPr lang="en-GB" sz="2400" dirty="0">
                <a:solidFill>
                  <a:srgbClr val="000000"/>
                </a:solidFill>
                <a:effectLst/>
                <a:latin typeface="Calibri" panose="020F0502020204030204" pitchFamily="34" charset="0"/>
                <a:ea typeface="Times New Roman" panose="02020603050405020304" pitchFamily="18" charset="0"/>
              </a:rPr>
              <a:t>RCTs and QEDs are limited in number within the UK context.  </a:t>
            </a:r>
            <a:endParaRPr lang="en-GB" sz="2400" dirty="0">
              <a:effectLst/>
              <a:latin typeface="Calibri" panose="020F0502020204030204" pitchFamily="34" charset="0"/>
              <a:ea typeface="Calibri" panose="020F0502020204030204" pitchFamily="34" charset="0"/>
            </a:endParaRPr>
          </a:p>
          <a:p>
            <a:r>
              <a:rPr lang="en-GB" sz="2400" dirty="0">
                <a:solidFill>
                  <a:srgbClr val="000000"/>
                </a:solidFill>
                <a:effectLst/>
                <a:latin typeface="Calibri" panose="020F0502020204030204" pitchFamily="34" charset="0"/>
                <a:ea typeface="Times New Roman" panose="02020603050405020304" pitchFamily="18" charset="0"/>
              </a:rPr>
              <a:t>Evaluation commonly weakened by: </a:t>
            </a:r>
          </a:p>
          <a:p>
            <a:pPr lvl="1"/>
            <a:r>
              <a:rPr lang="en-GB" dirty="0">
                <a:solidFill>
                  <a:srgbClr val="000000"/>
                </a:solidFill>
                <a:effectLst/>
                <a:latin typeface="Calibri" panose="020F0502020204030204" pitchFamily="34" charset="0"/>
                <a:ea typeface="Times New Roman" panose="02020603050405020304" pitchFamily="18" charset="0"/>
              </a:rPr>
              <a:t>Small sample sizes</a:t>
            </a:r>
          </a:p>
          <a:p>
            <a:pPr lvl="1"/>
            <a:r>
              <a:rPr lang="en-GB" dirty="0">
                <a:solidFill>
                  <a:srgbClr val="000000"/>
                </a:solidFill>
                <a:latin typeface="Calibri" panose="020F0502020204030204" pitchFamily="34" charset="0"/>
                <a:ea typeface="Times New Roman" panose="02020603050405020304" pitchFamily="18" charset="0"/>
              </a:rPr>
              <a:t>Reliance</a:t>
            </a:r>
            <a:r>
              <a:rPr lang="en-GB" dirty="0">
                <a:solidFill>
                  <a:srgbClr val="000000"/>
                </a:solidFill>
                <a:effectLst/>
                <a:latin typeface="Calibri" panose="020F0502020204030204" pitchFamily="34" charset="0"/>
                <a:ea typeface="Times New Roman" panose="02020603050405020304" pitchFamily="18" charset="0"/>
              </a:rPr>
              <a:t> on qualitative data </a:t>
            </a:r>
          </a:p>
          <a:p>
            <a:pPr lvl="1"/>
            <a:r>
              <a:rPr lang="en-GB" dirty="0">
                <a:solidFill>
                  <a:srgbClr val="000000"/>
                </a:solidFill>
                <a:effectLst/>
                <a:latin typeface="Calibri" panose="020F0502020204030204" pitchFamily="34" charset="0"/>
                <a:ea typeface="Times New Roman" panose="02020603050405020304" pitchFamily="18" charset="0"/>
              </a:rPr>
              <a:t>High attrition</a:t>
            </a:r>
          </a:p>
          <a:p>
            <a:pPr lvl="1"/>
            <a:r>
              <a:rPr lang="en-GB" dirty="0">
                <a:solidFill>
                  <a:srgbClr val="000000"/>
                </a:solidFill>
                <a:effectLst/>
                <a:latin typeface="Calibri" panose="020F0502020204030204" pitchFamily="34" charset="0"/>
                <a:ea typeface="Times New Roman" panose="02020603050405020304" pitchFamily="18" charset="0"/>
              </a:rPr>
              <a:t>Lack of consideration of long term change.</a:t>
            </a:r>
            <a:endParaRPr lang="en-GB" dirty="0">
              <a:effectLst/>
              <a:latin typeface="Calibri" panose="020F0502020204030204" pitchFamily="34" charset="0"/>
              <a:ea typeface="Calibri" panose="020F0502020204030204" pitchFamily="34" charset="0"/>
            </a:endParaRPr>
          </a:p>
          <a:p>
            <a:endParaRPr lang="en-GB" sz="24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69658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338203" y="748092"/>
            <a:ext cx="11149584" cy="404302"/>
          </a:xfrm>
        </p:spPr>
        <p:txBody>
          <a:bodyPr>
            <a:normAutofit fontScale="90000"/>
          </a:bodyPr>
          <a:lstStyle/>
          <a:p>
            <a:r>
              <a:rPr lang="en-US" sz="3200"/>
              <a:t>Understanding the state of play</a:t>
            </a:r>
            <a:endParaRPr lang="en-GB" sz="3200"/>
          </a:p>
        </p:txBody>
      </p:sp>
      <p:sp>
        <p:nvSpPr>
          <p:cNvPr id="2" name="TextBox 1">
            <a:extLst>
              <a:ext uri="{FF2B5EF4-FFF2-40B4-BE49-F238E27FC236}">
                <a16:creationId xmlns:a16="http://schemas.microsoft.com/office/drawing/2014/main" id="{EC263AAD-AC83-4785-B00C-BCF3C63C5079}"/>
              </a:ext>
            </a:extLst>
          </p:cNvPr>
          <p:cNvSpPr txBox="1"/>
          <p:nvPr/>
        </p:nvSpPr>
        <p:spPr>
          <a:xfrm>
            <a:off x="338203" y="1992464"/>
            <a:ext cx="6438378" cy="3323987"/>
          </a:xfrm>
          <a:prstGeom prst="rect">
            <a:avLst/>
          </a:prstGeom>
          <a:noFill/>
        </p:spPr>
        <p:txBody>
          <a:bodyPr wrap="square" rtlCol="0">
            <a:spAutoFit/>
          </a:bodyPr>
          <a:lstStyle/>
          <a:p>
            <a:pPr marL="342900" indent="-342900">
              <a:buFont typeface="Arial" panose="020B0604020202020204" pitchFamily="34" charset="0"/>
              <a:buChar char="•"/>
            </a:pPr>
            <a:r>
              <a:rPr lang="en-GB" sz="2100" dirty="0"/>
              <a:t>What do we know about what works to support children affected by domestic abuse?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do we know about the challenges of impact evaluation?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is the context and how does this impact on evaluation and the use of evidence?</a:t>
            </a:r>
          </a:p>
        </p:txBody>
      </p:sp>
      <p:sp>
        <p:nvSpPr>
          <p:cNvPr id="8" name="TextBox 7">
            <a:extLst>
              <a:ext uri="{FF2B5EF4-FFF2-40B4-BE49-F238E27FC236}">
                <a16:creationId xmlns:a16="http://schemas.microsoft.com/office/drawing/2014/main" id="{3791F7CA-5D44-4907-9379-22908AE946FC}"/>
              </a:ext>
            </a:extLst>
          </p:cNvPr>
          <p:cNvSpPr txBox="1"/>
          <p:nvPr/>
        </p:nvSpPr>
        <p:spPr>
          <a:xfrm>
            <a:off x="7507264" y="2989511"/>
            <a:ext cx="4196219" cy="1061829"/>
          </a:xfrm>
          <a:custGeom>
            <a:avLst/>
            <a:gdLst>
              <a:gd name="connsiteX0" fmla="*/ 0 w 4196219"/>
              <a:gd name="connsiteY0" fmla="*/ 0 h 1061829"/>
              <a:gd name="connsiteX1" fmla="*/ 4196219 w 4196219"/>
              <a:gd name="connsiteY1" fmla="*/ 0 h 1061829"/>
              <a:gd name="connsiteX2" fmla="*/ 4196219 w 4196219"/>
              <a:gd name="connsiteY2" fmla="*/ 1061829 h 1061829"/>
              <a:gd name="connsiteX3" fmla="*/ 0 w 4196219"/>
              <a:gd name="connsiteY3" fmla="*/ 1061829 h 1061829"/>
              <a:gd name="connsiteX4" fmla="*/ 0 w 4196219"/>
              <a:gd name="connsiteY4" fmla="*/ 0 h 1061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6219" h="1061829" extrusionOk="0">
                <a:moveTo>
                  <a:pt x="0" y="0"/>
                </a:moveTo>
                <a:cubicBezTo>
                  <a:pt x="2033442" y="-5264"/>
                  <a:pt x="3396308" y="84467"/>
                  <a:pt x="4196219" y="0"/>
                </a:cubicBezTo>
                <a:cubicBezTo>
                  <a:pt x="4220851" y="361481"/>
                  <a:pt x="4283459" y="613280"/>
                  <a:pt x="4196219" y="1061829"/>
                </a:cubicBezTo>
                <a:cubicBezTo>
                  <a:pt x="3584278" y="1168149"/>
                  <a:pt x="742945" y="1054180"/>
                  <a:pt x="0" y="1061829"/>
                </a:cubicBezTo>
                <a:cubicBezTo>
                  <a:pt x="-43364" y="546240"/>
                  <a:pt x="8169" y="501352"/>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GB" sz="2100">
                <a:solidFill>
                  <a:srgbClr val="0070C0"/>
                </a:solidFill>
              </a:rPr>
              <a:t>Brief literature review</a:t>
            </a:r>
          </a:p>
          <a:p>
            <a:endParaRPr lang="en-GB" sz="2100">
              <a:solidFill>
                <a:srgbClr val="0070C0"/>
              </a:solidFill>
            </a:endParaRPr>
          </a:p>
          <a:p>
            <a:r>
              <a:rPr lang="en-GB" sz="2100">
                <a:solidFill>
                  <a:srgbClr val="0070C0"/>
                </a:solidFill>
              </a:rPr>
              <a:t>Interviews with experts</a:t>
            </a:r>
          </a:p>
        </p:txBody>
      </p:sp>
      <p:cxnSp>
        <p:nvCxnSpPr>
          <p:cNvPr id="10" name="Straight Arrow Connector 9">
            <a:extLst>
              <a:ext uri="{FF2B5EF4-FFF2-40B4-BE49-F238E27FC236}">
                <a16:creationId xmlns:a16="http://schemas.microsoft.com/office/drawing/2014/main" id="{04820943-D6AD-4C7A-843D-5E9F1614E0BF}"/>
              </a:ext>
            </a:extLst>
          </p:cNvPr>
          <p:cNvCxnSpPr>
            <a:stCxn id="8" idx="1"/>
          </p:cNvCxnSpPr>
          <p:nvPr/>
        </p:nvCxnSpPr>
        <p:spPr>
          <a:xfrm flipH="1" flipV="1">
            <a:off x="6776581" y="3520425"/>
            <a:ext cx="73068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58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487095" y="710175"/>
            <a:ext cx="11149584" cy="404302"/>
          </a:xfrm>
        </p:spPr>
        <p:txBody>
          <a:bodyPr>
            <a:normAutofit fontScale="90000"/>
          </a:bodyPr>
          <a:lstStyle/>
          <a:p>
            <a:r>
              <a:rPr lang="en-US" sz="3200" dirty="0"/>
              <a:t>Challenges relating to impact evaluation</a:t>
            </a:r>
            <a:endParaRPr lang="en-GB" sz="3200" dirty="0"/>
          </a:p>
        </p:txBody>
      </p:sp>
      <p:sp>
        <p:nvSpPr>
          <p:cNvPr id="2" name="TextBox 1">
            <a:extLst>
              <a:ext uri="{FF2B5EF4-FFF2-40B4-BE49-F238E27FC236}">
                <a16:creationId xmlns:a16="http://schemas.microsoft.com/office/drawing/2014/main" id="{15B0AFF9-2C94-4852-9059-5C10794C4E0B}"/>
              </a:ext>
            </a:extLst>
          </p:cNvPr>
          <p:cNvSpPr txBox="1"/>
          <p:nvPr/>
        </p:nvSpPr>
        <p:spPr>
          <a:xfrm>
            <a:off x="388307" y="1538670"/>
            <a:ext cx="11248372" cy="3323987"/>
          </a:xfrm>
          <a:prstGeom prst="rect">
            <a:avLst/>
          </a:prstGeom>
          <a:noFill/>
        </p:spPr>
        <p:txBody>
          <a:bodyPr wrap="square" rtlCol="0">
            <a:spAutoFit/>
          </a:bodyPr>
          <a:lstStyle/>
          <a:p>
            <a:pPr marL="457200" indent="-457200">
              <a:buFont typeface="Arial" panose="020B0604020202020204" pitchFamily="34" charset="0"/>
              <a:buChar char="•"/>
            </a:pPr>
            <a:r>
              <a:rPr lang="en-GB" sz="2100" dirty="0"/>
              <a:t>Provider concerns over the appropriateness of RCTs</a:t>
            </a:r>
          </a:p>
          <a:p>
            <a:pPr marL="342900" indent="-342900">
              <a:buFont typeface="Arial" panose="020B0604020202020204" pitchFamily="34" charset="0"/>
              <a:buChar char="•"/>
            </a:pPr>
            <a:endParaRPr lang="en-GB" sz="2100" dirty="0"/>
          </a:p>
          <a:p>
            <a:pPr marL="457200" indent="-457200">
              <a:buFont typeface="Arial" panose="020B0604020202020204" pitchFamily="34" charset="0"/>
              <a:buChar char="•"/>
            </a:pPr>
            <a:r>
              <a:rPr lang="en-GB" sz="2100" dirty="0"/>
              <a:t>Cost and resource implications of trying to measure long-term outcomes</a:t>
            </a:r>
          </a:p>
          <a:p>
            <a:pPr marL="342900" indent="-342900">
              <a:buFont typeface="Arial" panose="020B0604020202020204" pitchFamily="34" charset="0"/>
              <a:buChar char="•"/>
            </a:pPr>
            <a:endParaRPr lang="en-GB" sz="2100" dirty="0"/>
          </a:p>
          <a:p>
            <a:pPr marL="457200" indent="-457200">
              <a:buFont typeface="Arial" panose="020B0604020202020204" pitchFamily="34" charset="0"/>
              <a:buChar char="•"/>
            </a:pPr>
            <a:r>
              <a:rPr lang="en-GB" sz="2100" dirty="0"/>
              <a:t>Lack of consensus on the most relevant and appropriate outcomes to measure. Hampers attempts to synthesise evidence across studies. </a:t>
            </a:r>
          </a:p>
          <a:p>
            <a:pPr marL="457200" indent="-457200">
              <a:buFont typeface="Arial" panose="020B0604020202020204" pitchFamily="34" charset="0"/>
              <a:buChar char="•"/>
            </a:pPr>
            <a:endParaRPr lang="en-GB" sz="2100" dirty="0"/>
          </a:p>
          <a:p>
            <a:pPr marL="457200" indent="-457200">
              <a:buFont typeface="Arial" panose="020B0604020202020204" pitchFamily="34" charset="0"/>
              <a:buChar char="•"/>
            </a:pPr>
            <a:r>
              <a:rPr lang="en-GB" sz="2100" dirty="0"/>
              <a:t>Implementation challenges, including participant recruitment and retention; need for flexible and responsive services; need to consider a child’s developmental stage</a:t>
            </a:r>
          </a:p>
          <a:p>
            <a:pPr marL="457200" indent="-457200">
              <a:buFont typeface="Arial" panose="020B0604020202020204" pitchFamily="34" charset="0"/>
              <a:buChar char="•"/>
            </a:pPr>
            <a:endParaRPr lang="en-GB" sz="2100" dirty="0"/>
          </a:p>
        </p:txBody>
      </p:sp>
    </p:spTree>
    <p:extLst>
      <p:ext uri="{BB962C8B-B14F-4D97-AF65-F5344CB8AC3E}">
        <p14:creationId xmlns:p14="http://schemas.microsoft.com/office/powerpoint/2010/main" val="417893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338203" y="748092"/>
            <a:ext cx="11149584" cy="404302"/>
          </a:xfrm>
        </p:spPr>
        <p:txBody>
          <a:bodyPr>
            <a:normAutofit fontScale="90000"/>
          </a:bodyPr>
          <a:lstStyle/>
          <a:p>
            <a:r>
              <a:rPr lang="en-US" sz="3200"/>
              <a:t>Understanding the state of play</a:t>
            </a:r>
            <a:endParaRPr lang="en-GB" sz="3200"/>
          </a:p>
        </p:txBody>
      </p:sp>
      <p:sp>
        <p:nvSpPr>
          <p:cNvPr id="2" name="TextBox 1">
            <a:extLst>
              <a:ext uri="{FF2B5EF4-FFF2-40B4-BE49-F238E27FC236}">
                <a16:creationId xmlns:a16="http://schemas.microsoft.com/office/drawing/2014/main" id="{EC263AAD-AC83-4785-B00C-BCF3C63C5079}"/>
              </a:ext>
            </a:extLst>
          </p:cNvPr>
          <p:cNvSpPr txBox="1"/>
          <p:nvPr/>
        </p:nvSpPr>
        <p:spPr>
          <a:xfrm>
            <a:off x="338203" y="1992464"/>
            <a:ext cx="6438378" cy="3323987"/>
          </a:xfrm>
          <a:prstGeom prst="rect">
            <a:avLst/>
          </a:prstGeom>
          <a:noFill/>
        </p:spPr>
        <p:txBody>
          <a:bodyPr wrap="square" rtlCol="0">
            <a:spAutoFit/>
          </a:bodyPr>
          <a:lstStyle/>
          <a:p>
            <a:pPr marL="342900" indent="-342900">
              <a:buFont typeface="Arial" panose="020B0604020202020204" pitchFamily="34" charset="0"/>
              <a:buChar char="•"/>
            </a:pPr>
            <a:r>
              <a:rPr lang="en-GB" sz="2100" dirty="0"/>
              <a:t>What do we know about what works to support children affected by domestic abuse?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do we know about the challenges of impact evaluation? </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is the context and how does this impact on evaluation and the use of evidence?</a:t>
            </a:r>
          </a:p>
        </p:txBody>
      </p:sp>
      <p:sp>
        <p:nvSpPr>
          <p:cNvPr id="8" name="TextBox 7">
            <a:extLst>
              <a:ext uri="{FF2B5EF4-FFF2-40B4-BE49-F238E27FC236}">
                <a16:creationId xmlns:a16="http://schemas.microsoft.com/office/drawing/2014/main" id="{3791F7CA-5D44-4907-9379-22908AE946FC}"/>
              </a:ext>
            </a:extLst>
          </p:cNvPr>
          <p:cNvSpPr txBox="1"/>
          <p:nvPr/>
        </p:nvSpPr>
        <p:spPr>
          <a:xfrm>
            <a:off x="7657578" y="4258562"/>
            <a:ext cx="4196219" cy="1384995"/>
          </a:xfrm>
          <a:custGeom>
            <a:avLst/>
            <a:gdLst>
              <a:gd name="connsiteX0" fmla="*/ 0 w 4196219"/>
              <a:gd name="connsiteY0" fmla="*/ 0 h 1384995"/>
              <a:gd name="connsiteX1" fmla="*/ 4196219 w 4196219"/>
              <a:gd name="connsiteY1" fmla="*/ 0 h 1384995"/>
              <a:gd name="connsiteX2" fmla="*/ 4196219 w 4196219"/>
              <a:gd name="connsiteY2" fmla="*/ 1384995 h 1384995"/>
              <a:gd name="connsiteX3" fmla="*/ 0 w 4196219"/>
              <a:gd name="connsiteY3" fmla="*/ 1384995 h 1384995"/>
              <a:gd name="connsiteX4" fmla="*/ 0 w 4196219"/>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6219" h="1384995" extrusionOk="0">
                <a:moveTo>
                  <a:pt x="0" y="0"/>
                </a:moveTo>
                <a:cubicBezTo>
                  <a:pt x="2033442" y="-5264"/>
                  <a:pt x="3396308" y="84467"/>
                  <a:pt x="4196219" y="0"/>
                </a:cubicBezTo>
                <a:cubicBezTo>
                  <a:pt x="4275631" y="154037"/>
                  <a:pt x="4130936" y="996528"/>
                  <a:pt x="4196219" y="1384995"/>
                </a:cubicBezTo>
                <a:cubicBezTo>
                  <a:pt x="3584278" y="1491315"/>
                  <a:pt x="742945" y="1377346"/>
                  <a:pt x="0" y="1384995"/>
                </a:cubicBezTo>
                <a:cubicBezTo>
                  <a:pt x="26717" y="781369"/>
                  <a:pt x="-63174" y="441176"/>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GB" sz="2100" dirty="0">
                <a:solidFill>
                  <a:srgbClr val="0070C0"/>
                </a:solidFill>
              </a:rPr>
              <a:t>Interviews with experts</a:t>
            </a:r>
          </a:p>
          <a:p>
            <a:endParaRPr lang="en-GB" sz="2100" dirty="0">
              <a:solidFill>
                <a:srgbClr val="0070C0"/>
              </a:solidFill>
            </a:endParaRPr>
          </a:p>
          <a:p>
            <a:r>
              <a:rPr lang="en-GB" sz="2100" dirty="0">
                <a:solidFill>
                  <a:srgbClr val="0070C0"/>
                </a:solidFill>
              </a:rPr>
              <a:t>Qualitative work and system mapping in 4 local areas</a:t>
            </a:r>
          </a:p>
        </p:txBody>
      </p:sp>
      <p:cxnSp>
        <p:nvCxnSpPr>
          <p:cNvPr id="10" name="Straight Arrow Connector 9">
            <a:extLst>
              <a:ext uri="{FF2B5EF4-FFF2-40B4-BE49-F238E27FC236}">
                <a16:creationId xmlns:a16="http://schemas.microsoft.com/office/drawing/2014/main" id="{04820943-D6AD-4C7A-843D-5E9F1614E0BF}"/>
              </a:ext>
            </a:extLst>
          </p:cNvPr>
          <p:cNvCxnSpPr>
            <a:stCxn id="8" idx="1"/>
          </p:cNvCxnSpPr>
          <p:nvPr/>
        </p:nvCxnSpPr>
        <p:spPr>
          <a:xfrm flipH="1" flipV="1">
            <a:off x="6926896" y="4789477"/>
            <a:ext cx="730682" cy="161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93899" y="710514"/>
            <a:ext cx="11149584" cy="404302"/>
          </a:xfrm>
        </p:spPr>
        <p:txBody>
          <a:bodyPr>
            <a:normAutofit fontScale="90000"/>
          </a:bodyPr>
          <a:lstStyle/>
          <a:p>
            <a:r>
              <a:rPr lang="en-US" sz="3200"/>
              <a:t>Understanding the context</a:t>
            </a:r>
            <a:endParaRPr lang="en-GB" sz="3200"/>
          </a:p>
        </p:txBody>
      </p:sp>
      <p:pic>
        <p:nvPicPr>
          <p:cNvPr id="10" name="Picture 9">
            <a:extLst>
              <a:ext uri="{FF2B5EF4-FFF2-40B4-BE49-F238E27FC236}">
                <a16:creationId xmlns:a16="http://schemas.microsoft.com/office/drawing/2014/main" id="{2A997396-5CAF-4FA4-9695-1077117AA43D}"/>
              </a:ext>
            </a:extLst>
          </p:cNvPr>
          <p:cNvPicPr>
            <a:picLocks noChangeAspect="1"/>
          </p:cNvPicPr>
          <p:nvPr/>
        </p:nvPicPr>
        <p:blipFill>
          <a:blip r:embed="rId3"/>
          <a:stretch>
            <a:fillRect/>
          </a:stretch>
        </p:blipFill>
        <p:spPr>
          <a:xfrm>
            <a:off x="4721140" y="663934"/>
            <a:ext cx="7276961" cy="5483552"/>
          </a:xfrm>
          <a:prstGeom prst="rect">
            <a:avLst/>
          </a:prstGeom>
        </p:spPr>
      </p:pic>
    </p:spTree>
    <p:extLst>
      <p:ext uri="{BB962C8B-B14F-4D97-AF65-F5344CB8AC3E}">
        <p14:creationId xmlns:p14="http://schemas.microsoft.com/office/powerpoint/2010/main" val="13457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740938-3B24-4F03-8CBB-E9B4E583B638}"/>
              </a:ext>
            </a:extLst>
          </p:cNvPr>
          <p:cNvSpPr>
            <a:spLocks noGrp="1"/>
          </p:cNvSpPr>
          <p:nvPr>
            <p:ph type="title"/>
          </p:nvPr>
        </p:nvSpPr>
        <p:spPr>
          <a:xfrm>
            <a:off x="154488" y="762558"/>
            <a:ext cx="11149584" cy="404302"/>
          </a:xfrm>
        </p:spPr>
        <p:txBody>
          <a:bodyPr>
            <a:normAutofit fontScale="90000"/>
          </a:bodyPr>
          <a:lstStyle/>
          <a:p>
            <a:r>
              <a:rPr lang="en-US" sz="3200"/>
              <a:t> Evaluation and evidence use within this context</a:t>
            </a:r>
            <a:endParaRPr lang="en-GB" sz="3200"/>
          </a:p>
        </p:txBody>
      </p:sp>
      <p:pic>
        <p:nvPicPr>
          <p:cNvPr id="8" name="Picture 7">
            <a:extLst>
              <a:ext uri="{FF2B5EF4-FFF2-40B4-BE49-F238E27FC236}">
                <a16:creationId xmlns:a16="http://schemas.microsoft.com/office/drawing/2014/main" id="{22A0C070-FE90-4AA8-B201-5B8366AAF7D9}"/>
              </a:ext>
            </a:extLst>
          </p:cNvPr>
          <p:cNvPicPr>
            <a:picLocks noChangeAspect="1"/>
          </p:cNvPicPr>
          <p:nvPr/>
        </p:nvPicPr>
        <p:blipFill>
          <a:blip r:embed="rId3"/>
          <a:stretch>
            <a:fillRect/>
          </a:stretch>
        </p:blipFill>
        <p:spPr>
          <a:xfrm>
            <a:off x="3125907" y="1594126"/>
            <a:ext cx="5940186" cy="3974683"/>
          </a:xfrm>
          <a:prstGeom prst="rect">
            <a:avLst/>
          </a:prstGeom>
        </p:spPr>
      </p:pic>
      <p:sp>
        <p:nvSpPr>
          <p:cNvPr id="9" name="TextBox 8">
            <a:extLst>
              <a:ext uri="{FF2B5EF4-FFF2-40B4-BE49-F238E27FC236}">
                <a16:creationId xmlns:a16="http://schemas.microsoft.com/office/drawing/2014/main" id="{E03D2629-0094-4C85-99B5-9BBF22E45440}"/>
              </a:ext>
            </a:extLst>
          </p:cNvPr>
          <p:cNvSpPr txBox="1"/>
          <p:nvPr/>
        </p:nvSpPr>
        <p:spPr>
          <a:xfrm>
            <a:off x="6796138" y="5230255"/>
            <a:ext cx="2087533" cy="338554"/>
          </a:xfrm>
          <a:prstGeom prst="rect">
            <a:avLst/>
          </a:prstGeom>
          <a:noFill/>
        </p:spPr>
        <p:txBody>
          <a:bodyPr wrap="square" rtlCol="0">
            <a:spAutoFit/>
          </a:bodyPr>
          <a:lstStyle/>
          <a:p>
            <a:r>
              <a:rPr lang="en-GB" sz="1600" dirty="0"/>
              <a:t>Michie et al. 2014</a:t>
            </a:r>
          </a:p>
        </p:txBody>
      </p:sp>
      <p:sp>
        <p:nvSpPr>
          <p:cNvPr id="10" name="Content Placeholder 2">
            <a:extLst>
              <a:ext uri="{FF2B5EF4-FFF2-40B4-BE49-F238E27FC236}">
                <a16:creationId xmlns:a16="http://schemas.microsoft.com/office/drawing/2014/main" id="{E0E715CC-D391-4738-A247-C54072203955}"/>
              </a:ext>
            </a:extLst>
          </p:cNvPr>
          <p:cNvSpPr txBox="1">
            <a:spLocks/>
          </p:cNvSpPr>
          <p:nvPr/>
        </p:nvSpPr>
        <p:spPr>
          <a:xfrm>
            <a:off x="323000" y="3823640"/>
            <a:ext cx="3895756" cy="3490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endParaRPr lang="en-US" sz="1800" dirty="0"/>
          </a:p>
        </p:txBody>
      </p:sp>
      <p:sp>
        <p:nvSpPr>
          <p:cNvPr id="11" name="Content Placeholder 2">
            <a:extLst>
              <a:ext uri="{FF2B5EF4-FFF2-40B4-BE49-F238E27FC236}">
                <a16:creationId xmlns:a16="http://schemas.microsoft.com/office/drawing/2014/main" id="{AFFAF504-DE31-4E2A-87C7-B38480159B75}"/>
              </a:ext>
            </a:extLst>
          </p:cNvPr>
          <p:cNvSpPr txBox="1">
            <a:spLocks/>
          </p:cNvSpPr>
          <p:nvPr/>
        </p:nvSpPr>
        <p:spPr>
          <a:xfrm>
            <a:off x="323000" y="1289190"/>
            <a:ext cx="3895756" cy="3490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2960363432"/>
      </p:ext>
    </p:extLst>
  </p:cSld>
  <p:clrMapOvr>
    <a:masterClrMapping/>
  </p:clrMapOvr>
</p:sld>
</file>

<file path=ppt/theme/theme1.xml><?xml version="1.0" encoding="utf-8"?>
<a:theme xmlns:a="http://schemas.openxmlformats.org/drawingml/2006/main" name="Office Theme">
  <a:themeElements>
    <a:clrScheme name="Custom 1">
      <a:dk1>
        <a:srgbClr val="262626"/>
      </a:dk1>
      <a:lt1>
        <a:sysClr val="window" lastClr="FFFFFF"/>
      </a:lt1>
      <a:dk2>
        <a:srgbClr val="373A36"/>
      </a:dk2>
      <a:lt2>
        <a:srgbClr val="D2D0D0"/>
      </a:lt2>
      <a:accent1>
        <a:srgbClr val="653279"/>
      </a:accent1>
      <a:accent2>
        <a:srgbClr val="007D8A"/>
      </a:accent2>
      <a:accent3>
        <a:srgbClr val="E0004D"/>
      </a:accent3>
      <a:accent4>
        <a:srgbClr val="C5A900"/>
      </a:accent4>
      <a:accent5>
        <a:srgbClr val="C8A0D8"/>
      </a:accent5>
      <a:accent6>
        <a:srgbClr val="D2D0D0"/>
      </a:accent6>
      <a:hlink>
        <a:srgbClr val="007D8A"/>
      </a:hlink>
      <a:folHlink>
        <a:srgbClr val="9298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F-powerpoint_Jan2019" id="{0998E5D1-AD83-4BD7-A826-29D13C345806}" vid="{B6A07824-9B88-477F-BF66-21EF76073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3765DDCCA944BDAF18E345A62604" ma:contentTypeVersion="12" ma:contentTypeDescription="Create a new document." ma:contentTypeScope="" ma:versionID="255b9cd4d12b1d31bca11d7f468c4f63">
  <xsd:schema xmlns:xsd="http://www.w3.org/2001/XMLSchema" xmlns:xs="http://www.w3.org/2001/XMLSchema" xmlns:p="http://schemas.microsoft.com/office/2006/metadata/properties" xmlns:ns2="48e0f305-0833-4064-b89c-843767a08121" xmlns:ns3="154b7784-2a4d-43a1-add6-883e3a668ced" targetNamespace="http://schemas.microsoft.com/office/2006/metadata/properties" ma:root="true" ma:fieldsID="5d6e8b3a0620d676ac69b4505532e51b" ns2:_="" ns3:_="">
    <xsd:import namespace="48e0f305-0833-4064-b89c-843767a08121"/>
    <xsd:import namespace="154b7784-2a4d-43a1-add6-883e3a668c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0f305-0833-4064-b89c-843767a08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4b7784-2a4d-43a1-add6-883e3a668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54b7784-2a4d-43a1-add6-883e3a668ced">
      <UserInfo>
        <DisplayName>Jo Casebourne</DisplayName>
        <AccountId>42</AccountId>
        <AccountType/>
      </UserInfo>
      <UserInfo>
        <DisplayName>Hannah Wilson</DisplayName>
        <AccountId>37</AccountId>
        <AccountType/>
      </UserInfo>
      <UserInfo>
        <DisplayName>Kelly Kettlewell</DisplayName>
        <AccountId>825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4229EF-3B18-4616-B0BB-ADEA64255E7E}"/>
</file>

<file path=customXml/itemProps2.xml><?xml version="1.0" encoding="utf-8"?>
<ds:datastoreItem xmlns:ds="http://schemas.openxmlformats.org/officeDocument/2006/customXml" ds:itemID="{FCAF9BCF-A085-442F-9E1A-98B42D49FC5B}">
  <ds:schemaRefs>
    <ds:schemaRef ds:uri="676209dc-9bc6-420e-985c-8c8780a350f0"/>
    <ds:schemaRef ds:uri="cc363898-868a-4741-9c3a-5c2b9730af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436950-CB9A-4FF5-8BCC-94B123CA2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EIF-powerpoint_June2020</Template>
  <TotalTime>0</TotalTime>
  <Words>2284</Words>
  <Application>Microsoft Office PowerPoint</Application>
  <PresentationFormat>Widescreen</PresentationFormat>
  <Paragraphs>200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Garamond</vt:lpstr>
      <vt:lpstr>Roboto</vt:lpstr>
      <vt:lpstr>Segoe UI</vt:lpstr>
      <vt:lpstr>Symbol</vt:lpstr>
      <vt:lpstr>Times New Roman</vt:lpstr>
      <vt:lpstr>Office Theme</vt:lpstr>
      <vt:lpstr> Improving services for child victims of domestic abuse</vt:lpstr>
      <vt:lpstr>Understanding the state of play: Our methodology</vt:lpstr>
      <vt:lpstr>Strength of Evidence (UK)</vt:lpstr>
      <vt:lpstr>Summary</vt:lpstr>
      <vt:lpstr>Understanding the state of play</vt:lpstr>
      <vt:lpstr>Challenges relating to impact evaluation</vt:lpstr>
      <vt:lpstr>Understanding the state of play</vt:lpstr>
      <vt:lpstr>Understanding the context</vt:lpstr>
      <vt:lpstr> Evaluation and evidence use within this context</vt:lpstr>
      <vt:lpstr> Our policy call </vt:lpstr>
      <vt:lpstr> Supporting evaluation and improvement: thoughts</vt:lpstr>
      <vt:lpstr>https://www.eif.org.uk/report/improving-services-for-children-affected-by-domestic-abuse  </vt:lpstr>
      <vt:lpstr>Strength of Evidence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role can EIF play to tackle racism and racial injustice?</dc:title>
  <dc:creator>Lejanne Kent</dc:creator>
  <cp:lastModifiedBy>Stephanie Waddell</cp:lastModifiedBy>
  <cp:revision>2</cp:revision>
  <cp:lastPrinted>2021-01-08T12:26:41Z</cp:lastPrinted>
  <dcterms:created xsi:type="dcterms:W3CDTF">2020-07-03T11:00:54Z</dcterms:created>
  <dcterms:modified xsi:type="dcterms:W3CDTF">2021-05-12T08:30:28Z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0x010100A1B13765DDCCA944BDAF18E345A62604</vt:lpwstr>
  </property>
  <property fmtid="{D5CDD505-2E9C-101B-9397-08002B2CF9AE}" pid="3" name="AuthorIds_UIVersion_4096">
    <vt:lpwstr>111</vt:lpwstr>
  </property>
  <property fmtid="{D5CDD505-2E9C-101B-9397-08002B2CF9AE}" pid="4" name="Order">
    <vt:r8>4226200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ies>
</file>