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2" r:id="rId3"/>
    <p:sldId id="310" r:id="rId4"/>
    <p:sldId id="303" r:id="rId5"/>
    <p:sldId id="311" r:id="rId6"/>
    <p:sldId id="307" r:id="rId7"/>
    <p:sldId id="308" r:id="rId8"/>
    <p:sldId id="309"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913" autoAdjust="0"/>
  </p:normalViewPr>
  <p:slideViewPr>
    <p:cSldViewPr snapToGrid="0">
      <p:cViewPr varScale="1">
        <p:scale>
          <a:sx n="84" d="100"/>
          <a:sy n="84" d="100"/>
        </p:scale>
        <p:origin x="15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8067DA5-3F45-42E3-8A41-3D83D2D3FEC3}" type="datetimeFigureOut">
              <a:rPr lang="en-GB" smtClean="0"/>
              <a:t>07/05/2021</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4244C8B-19DD-4D47-9DC2-CF30B3482569}" type="slidenum">
              <a:rPr lang="en-GB" smtClean="0"/>
              <a:t>‹#›</a:t>
            </a:fld>
            <a:endParaRPr lang="en-GB"/>
          </a:p>
        </p:txBody>
      </p:sp>
    </p:spTree>
    <p:extLst>
      <p:ext uri="{BB962C8B-B14F-4D97-AF65-F5344CB8AC3E}">
        <p14:creationId xmlns:p14="http://schemas.microsoft.com/office/powerpoint/2010/main" val="3033776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4244C8B-19DD-4D47-9DC2-CF30B3482569}" type="slidenum">
              <a:rPr lang="en-GB" smtClean="0"/>
              <a:t>1</a:t>
            </a:fld>
            <a:endParaRPr lang="en-GB"/>
          </a:p>
        </p:txBody>
      </p:sp>
    </p:spTree>
    <p:extLst>
      <p:ext uri="{BB962C8B-B14F-4D97-AF65-F5344CB8AC3E}">
        <p14:creationId xmlns:p14="http://schemas.microsoft.com/office/powerpoint/2010/main" val="1363961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ensuring lived experience is embedded throughout the work of the network, including providing a sounding board to questions the network has, commentaries on journal articles, shaping the grant criteria, and scoring the applications. </a:t>
            </a: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2</a:t>
            </a:fld>
            <a:endParaRPr lang="en-GB"/>
          </a:p>
        </p:txBody>
      </p:sp>
    </p:spTree>
    <p:extLst>
      <p:ext uri="{BB962C8B-B14F-4D97-AF65-F5344CB8AC3E}">
        <p14:creationId xmlns:p14="http://schemas.microsoft.com/office/powerpoint/2010/main" val="4231193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ensuring lived experience is embedded throughout the work of the network, including providing a sounding board to questions the network has, commentaries on journal articles, shaping the grant criteria, and scoring the applications. </a:t>
            </a: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3</a:t>
            </a:fld>
            <a:endParaRPr lang="en-GB"/>
          </a:p>
        </p:txBody>
      </p:sp>
    </p:spTree>
    <p:extLst>
      <p:ext uri="{BB962C8B-B14F-4D97-AF65-F5344CB8AC3E}">
        <p14:creationId xmlns:p14="http://schemas.microsoft.com/office/powerpoint/2010/main" val="98439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to go into the chat for Sian</a:t>
            </a: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4</a:t>
            </a:fld>
            <a:endParaRPr lang="en-GB"/>
          </a:p>
        </p:txBody>
      </p:sp>
    </p:spTree>
    <p:extLst>
      <p:ext uri="{BB962C8B-B14F-4D97-AF65-F5344CB8AC3E}">
        <p14:creationId xmlns:p14="http://schemas.microsoft.com/office/powerpoint/2010/main" val="214444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5572" indent="-235572">
              <a:buAutoNum type="arabicParenR"/>
            </a:pPr>
            <a:r>
              <a:rPr lang="en-US" dirty="0" err="1"/>
              <a:t>Recognise</a:t>
            </a:r>
            <a:r>
              <a:rPr lang="en-US" dirty="0"/>
              <a:t> many researchers have their own LE, but also needs to involve others, from start to finish – this should cover the concept of the research through to dissemination (e.g. as co-collaborators on funding applications and designs and co-authors on papers. Also consideration of support/supervision needs (of all researchers)</a:t>
            </a:r>
          </a:p>
          <a:p>
            <a:pPr marL="235572" indent="-235572">
              <a:buAutoNum type="arabicParenR"/>
            </a:pPr>
            <a:r>
              <a:rPr lang="en-GB" dirty="0"/>
              <a:t>Outlined by the National Institute for Health Research but will also be looking for people who have considered all costs – e.g. important to bear in mind those with LE may need extra prep time – should also consider the costs to individuals in terms of preparing for bids time wise, and ensure that this is factored in (i.e. don’t send the draft bid to someone with 3 days to go) </a:t>
            </a:r>
          </a:p>
        </p:txBody>
      </p:sp>
      <p:sp>
        <p:nvSpPr>
          <p:cNvPr id="4" name="Slide Number Placeholder 3"/>
          <p:cNvSpPr>
            <a:spLocks noGrp="1"/>
          </p:cNvSpPr>
          <p:nvPr>
            <p:ph type="sldNum" sz="quarter" idx="5"/>
          </p:nvPr>
        </p:nvSpPr>
        <p:spPr/>
        <p:txBody>
          <a:bodyPr/>
          <a:lstStyle/>
          <a:p>
            <a:fld id="{1E3CE91C-3201-4665-A4FC-A9AB125162AD}" type="slidenum">
              <a:rPr lang="en-GB" smtClean="0"/>
              <a:t>5</a:t>
            </a:fld>
            <a:endParaRPr lang="en-GB"/>
          </a:p>
        </p:txBody>
      </p:sp>
    </p:spTree>
    <p:extLst>
      <p:ext uri="{BB962C8B-B14F-4D97-AF65-F5344CB8AC3E}">
        <p14:creationId xmlns:p14="http://schemas.microsoft.com/office/powerpoint/2010/main" val="94066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cs typeface="Calibri"/>
              </a:rPr>
              <a:t>These criteria offer extra structure to help you better plan the role of lived experience involvement in your work. Please see our “frequently asked questions” for details of our scoring criteria. </a:t>
            </a:r>
            <a:endParaRPr lang="en-GB" sz="1000" dirty="0">
              <a:solidFill>
                <a:srgbClr val="000000"/>
              </a:solidFill>
              <a:highlight>
                <a:srgbClr val="FFFF00"/>
              </a:highlight>
              <a:latin typeface="Calibri" panose="020F050202020403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6</a:t>
            </a:fld>
            <a:endParaRPr lang="en-GB"/>
          </a:p>
        </p:txBody>
      </p:sp>
    </p:spTree>
    <p:extLst>
      <p:ext uri="{BB962C8B-B14F-4D97-AF65-F5344CB8AC3E}">
        <p14:creationId xmlns:p14="http://schemas.microsoft.com/office/powerpoint/2010/main" val="5875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7</a:t>
            </a:fld>
            <a:endParaRPr lang="en-GB"/>
          </a:p>
        </p:txBody>
      </p:sp>
    </p:spTree>
    <p:extLst>
      <p:ext uri="{BB962C8B-B14F-4D97-AF65-F5344CB8AC3E}">
        <p14:creationId xmlns:p14="http://schemas.microsoft.com/office/powerpoint/2010/main" val="3673839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A2A2A"/>
                </a:solidFill>
                <a:effectLst/>
                <a:latin typeface="Montserrat"/>
              </a:rPr>
              <a:t>Naima Iqbal is a professional lived experience researcher having worked for a number of </a:t>
            </a:r>
            <a:r>
              <a:rPr lang="en-US" b="0" i="0" dirty="0" err="1">
                <a:solidFill>
                  <a:srgbClr val="2A2A2A"/>
                </a:solidFill>
                <a:effectLst/>
                <a:latin typeface="Montserrat"/>
              </a:rPr>
              <a:t>organisations</a:t>
            </a:r>
            <a:r>
              <a:rPr lang="en-US" b="0" i="0" dirty="0">
                <a:solidFill>
                  <a:srgbClr val="2A2A2A"/>
                </a:solidFill>
                <a:effectLst/>
                <a:latin typeface="Montserrat"/>
              </a:rPr>
              <a:t> including AVA, </a:t>
            </a:r>
            <a:r>
              <a:rPr lang="en-US" b="0" i="0" dirty="0" err="1">
                <a:solidFill>
                  <a:srgbClr val="2A2A2A"/>
                </a:solidFill>
                <a:effectLst/>
                <a:latin typeface="Montserrat"/>
              </a:rPr>
              <a:t>McPin</a:t>
            </a:r>
            <a:r>
              <a:rPr lang="en-US" b="0" i="0" dirty="0">
                <a:solidFill>
                  <a:srgbClr val="2A2A2A"/>
                </a:solidFill>
                <a:effectLst/>
                <a:latin typeface="Montserrat"/>
              </a:rPr>
              <a:t>, AGENDA and Manchester Metropolitan University. Her research specialisms include multiple disadvantage, trauma, and peer support. She is also a qualified gardener and experienced crafter, using these skills to support her community.</a:t>
            </a:r>
            <a:endParaRPr lang="en-GB" dirty="0"/>
          </a:p>
          <a:p>
            <a:endParaRPr lang="en-GB" dirty="0"/>
          </a:p>
          <a:p>
            <a:pPr defTabSz="942289"/>
            <a:r>
              <a:rPr lang="en-US" b="0" i="0" dirty="0">
                <a:solidFill>
                  <a:srgbClr val="2A2A2A"/>
                </a:solidFill>
                <a:effectLst/>
                <a:latin typeface="Montserrat"/>
              </a:rPr>
              <a:t>​Emily Reynolds is a writer and campaigner based in London. After a career in freelance journalism, she now works part-time as Campaigns and Communications Manager for the user-led mental health charity Wish, as Project Office for the Haringey Suicide Prevention Group, as a Lived Experience Designer at Mind, and as a Trustee for the National Survivor User Network. </a:t>
            </a:r>
            <a:endParaRPr lang="en-US" b="1" dirty="0">
              <a:cs typeface="Calibri"/>
            </a:endParaRPr>
          </a:p>
          <a:p>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8</a:t>
            </a:fld>
            <a:endParaRPr lang="en-GB"/>
          </a:p>
        </p:txBody>
      </p:sp>
    </p:spTree>
    <p:extLst>
      <p:ext uri="{BB962C8B-B14F-4D97-AF65-F5344CB8AC3E}">
        <p14:creationId xmlns:p14="http://schemas.microsoft.com/office/powerpoint/2010/main" val="150300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A7EA-F8C1-49F9-8CF6-B6E88E18B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FD336D-ACE0-4E7B-8D9B-9698D03F6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EE80F4-3461-45AF-8CB0-ACCF3F61D13B}"/>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876D7473-F943-4DDF-8872-792F1B862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E01049-B1ED-4B22-BA68-F61AF4AC6434}"/>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6258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5329-43FA-4379-A1B5-8A8F791A4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0E5A4E-1ECA-4C93-ABC6-3DD7981F30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2A4CFB-02C8-4B8A-9371-7EE059BF31C3}"/>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75534481-0B37-4B6C-8E46-0C9E913D2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9B556A-BC51-45EE-86E7-F57D6025C98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45043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186B9-B6C0-4672-812C-72055ADBAB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E69693-7213-4C4F-80E8-6625EEE050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AE4B55-8B07-4E41-8D5F-77A32D6EF167}"/>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8823A9B7-130F-416A-8AD0-652EED15ED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DAC151-381C-4137-AEE5-10C3E98496F9}"/>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59089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8220-2AFD-425F-8021-B69F140478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DE77D-E550-4B8D-BC02-123E2427C0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FF6563-E6C0-4089-A358-9D1B5787A5B3}"/>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4C2ACC79-F686-4172-8B34-B04180F098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B2ECF-94B1-4DA5-9DCE-975ADDE63A9C}"/>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36400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866E7-7C8B-4CB1-AAB4-B56F918C2D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1E7225-2E31-4A48-AB4B-8DF3BB3FFA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80D12D-A0F0-4EB5-8E5D-C7092CDDED5B}"/>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CD08C3F4-4B60-446A-8FC7-F8333A1443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96559D-8567-4DA0-9E39-C3A35C1A0D95}"/>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29134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1538-96E1-4CE0-BDA0-0B0DC52D65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E381BC-961B-475B-81DC-332E81B78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AAA156-9FCC-49EE-AB38-A29D59D97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BD9F88-9555-42B6-B1FA-A549433B2EA7}"/>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6" name="Footer Placeholder 5">
            <a:extLst>
              <a:ext uri="{FF2B5EF4-FFF2-40B4-BE49-F238E27FC236}">
                <a16:creationId xmlns:a16="http://schemas.microsoft.com/office/drawing/2014/main" id="{69FC55D3-9C30-4ADA-91CD-23ED13B197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B6E233-11F0-4B0A-8BAE-85469E3EA48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217728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EC65-4277-45C0-9EBB-B1491CEDB6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9ED3E3-DB61-4483-B333-97A2981D1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2B5E53-58DE-4633-9ECE-AFB8A81B0B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F174C8-B1DD-4181-B766-96761F550F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253E3E-A40B-4928-95FD-834BDC0D3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6A2F85-6E32-4E45-A728-489A511D2536}"/>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8" name="Footer Placeholder 7">
            <a:extLst>
              <a:ext uri="{FF2B5EF4-FFF2-40B4-BE49-F238E27FC236}">
                <a16:creationId xmlns:a16="http://schemas.microsoft.com/office/drawing/2014/main" id="{168E4BA9-723F-4798-AFE5-BCAD7ADA4A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08155E-64DD-4E6B-A454-3A89E4F13A4C}"/>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13692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3C317-0AC6-46AF-ABF1-621075B519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F9859-72AC-4277-91D1-0EB48976F5D0}"/>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4" name="Footer Placeholder 3">
            <a:extLst>
              <a:ext uri="{FF2B5EF4-FFF2-40B4-BE49-F238E27FC236}">
                <a16:creationId xmlns:a16="http://schemas.microsoft.com/office/drawing/2014/main" id="{1CB1AAFC-9A4C-42C5-828C-A421084F59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940B67-5676-418A-B44B-68038AA34AA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84479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8A4AA-76A4-4D5D-95DE-356EDA104F23}"/>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3" name="Footer Placeholder 2">
            <a:extLst>
              <a:ext uri="{FF2B5EF4-FFF2-40B4-BE49-F238E27FC236}">
                <a16:creationId xmlns:a16="http://schemas.microsoft.com/office/drawing/2014/main" id="{065A8D98-640B-4397-A0DC-61488F9894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140730-5ABB-4273-BBB7-71B7DE5636A8}"/>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351753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8CAA-962E-4D18-A759-53175B938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BCF8A7-6222-4027-B5C4-153B63208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37363E3-C87D-4B62-A95F-7D9AAAA2E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EEFFB-5B6A-474A-A9EC-F8CF41B163C7}"/>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6" name="Footer Placeholder 5">
            <a:extLst>
              <a:ext uri="{FF2B5EF4-FFF2-40B4-BE49-F238E27FC236}">
                <a16:creationId xmlns:a16="http://schemas.microsoft.com/office/drawing/2014/main" id="{A5594368-0126-4BBB-90E0-BA39AEACF2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7912C3-6521-42BE-B84F-56479ECD3F0E}"/>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388322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6835-DDC2-4C3B-B8C1-B0CB5B5030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D91D7B-F571-43BE-8DA3-438817BA24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07B5AF-3941-4255-B641-8EC775089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10953-64B5-4A5C-B63D-8F57BDD48F52}"/>
              </a:ext>
            </a:extLst>
          </p:cNvPr>
          <p:cNvSpPr>
            <a:spLocks noGrp="1"/>
          </p:cNvSpPr>
          <p:nvPr>
            <p:ph type="dt" sz="half" idx="10"/>
          </p:nvPr>
        </p:nvSpPr>
        <p:spPr/>
        <p:txBody>
          <a:bodyPr/>
          <a:lstStyle/>
          <a:p>
            <a:fld id="{D1A748C1-76E3-4D5D-A0EC-CB0CD12D2100}" type="datetimeFigureOut">
              <a:rPr lang="en-GB" smtClean="0"/>
              <a:t>07/05/2021</a:t>
            </a:fld>
            <a:endParaRPr lang="en-GB"/>
          </a:p>
        </p:txBody>
      </p:sp>
      <p:sp>
        <p:nvSpPr>
          <p:cNvPr id="6" name="Footer Placeholder 5">
            <a:extLst>
              <a:ext uri="{FF2B5EF4-FFF2-40B4-BE49-F238E27FC236}">
                <a16:creationId xmlns:a16="http://schemas.microsoft.com/office/drawing/2014/main" id="{A12AE824-E50B-46E8-A94B-F51296E40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3B1EB3-08B0-478A-A691-089AE8039791}"/>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641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A3870E-16ED-436B-B69B-9A117A5C3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A1C3F9-C600-4647-A53C-9183D0196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1B921D-0897-406D-A047-A323704DFB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748C1-76E3-4D5D-A0EC-CB0CD12D2100}" type="datetimeFigureOut">
              <a:rPr lang="en-GB" smtClean="0"/>
              <a:t>07/05/2021</a:t>
            </a:fld>
            <a:endParaRPr lang="en-GB"/>
          </a:p>
        </p:txBody>
      </p:sp>
      <p:sp>
        <p:nvSpPr>
          <p:cNvPr id="5" name="Footer Placeholder 4">
            <a:extLst>
              <a:ext uri="{FF2B5EF4-FFF2-40B4-BE49-F238E27FC236}">
                <a16:creationId xmlns:a16="http://schemas.microsoft.com/office/drawing/2014/main" id="{80E3131E-0F36-48DC-B909-91D107873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D09F00-735D-4A91-9E2E-3AE3F28F6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6908F-677A-414A-974E-F29FAC8205D5}" type="slidenum">
              <a:rPr lang="en-GB" smtClean="0"/>
              <a:t>‹#›</a:t>
            </a:fld>
            <a:endParaRPr lang="en-GB"/>
          </a:p>
        </p:txBody>
      </p:sp>
    </p:spTree>
    <p:extLst>
      <p:ext uri="{BB962C8B-B14F-4D97-AF65-F5344CB8AC3E}">
        <p14:creationId xmlns:p14="http://schemas.microsoft.com/office/powerpoint/2010/main" val="19707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64FDEA0-5564-4A96-903B-E39CAADA31F2}"/>
              </a:ext>
            </a:extLst>
          </p:cNvPr>
          <p:cNvSpPr>
            <a:spLocks noGrp="1"/>
          </p:cNvSpPr>
          <p:nvPr>
            <p:ph type="subTitle" idx="1"/>
          </p:nvPr>
        </p:nvSpPr>
        <p:spPr>
          <a:xfrm>
            <a:off x="1458685" y="4696619"/>
            <a:ext cx="9144000" cy="1655762"/>
          </a:xfrm>
        </p:spPr>
        <p:txBody>
          <a:bodyPr>
            <a:normAutofit/>
          </a:bodyPr>
          <a:lstStyle/>
          <a:p>
            <a:pPr algn="l" rtl="0" fontAlgn="base"/>
            <a:r>
              <a:rPr lang="en-US" sz="1800" b="0" i="0" dirty="0">
                <a:solidFill>
                  <a:srgbClr val="2F5496"/>
                </a:solidFill>
                <a:effectLst/>
                <a:latin typeface="Calibri Light" panose="020F0302020204030204" pitchFamily="34" charset="0"/>
              </a:rPr>
              <a:t> </a:t>
            </a:r>
            <a:endParaRPr lang="en-US" sz="2800" b="0" i="0" dirty="0">
              <a:solidFill>
                <a:srgbClr val="2F5496"/>
              </a:solidFill>
              <a:effectLst/>
              <a:latin typeface="Segoe UI" panose="020B0502040204020203" pitchFamily="34" charset="0"/>
            </a:endParaRPr>
          </a:p>
          <a:p>
            <a:pPr rtl="0" fontAlgn="base"/>
            <a:r>
              <a:rPr lang="en-US" sz="4000" dirty="0">
                <a:solidFill>
                  <a:srgbClr val="0F1419"/>
                </a:solidFill>
                <a:latin typeface="-apple-system"/>
              </a:rPr>
              <a:t>B</a:t>
            </a:r>
            <a:r>
              <a:rPr lang="en-US" sz="4000" b="0" i="0" dirty="0">
                <a:solidFill>
                  <a:srgbClr val="0F1419"/>
                </a:solidFill>
                <a:effectLst/>
                <a:latin typeface="-apple-system"/>
              </a:rPr>
              <a:t>est practice when involving people with lived experience in research</a:t>
            </a:r>
            <a:endParaRPr lang="en-US" sz="5400" b="1" i="0" dirty="0">
              <a:effectLst/>
              <a:latin typeface="Segoe UI" panose="020B0502040204020203" pitchFamily="34" charset="0"/>
            </a:endParaRPr>
          </a:p>
        </p:txBody>
      </p:sp>
      <p:pic>
        <p:nvPicPr>
          <p:cNvPr id="1026" name="Picture 2">
            <a:extLst>
              <a:ext uri="{FF2B5EF4-FFF2-40B4-BE49-F238E27FC236}">
                <a16:creationId xmlns:a16="http://schemas.microsoft.com/office/drawing/2014/main" id="{FD5E3F29-E6A0-4343-ADBB-03EF7EB36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697" y="505619"/>
            <a:ext cx="5919303" cy="3775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25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ctr"/>
            <a:r>
              <a:rPr lang="en-US" dirty="0"/>
              <a:t>T</a:t>
            </a:r>
            <a:r>
              <a:rPr lang="en-GB" dirty="0"/>
              <a:t>he Lived Experience Advisory Group</a:t>
            </a:r>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5234940" y="2007828"/>
            <a:ext cx="6467438" cy="3978086"/>
          </a:xfrm>
        </p:spPr>
        <p:txBody>
          <a:bodyPr vert="horz" lIns="91440" tIns="45720" rIns="91440" bIns="45720" rtlCol="0" anchor="t">
            <a:normAutofit/>
          </a:bodyPr>
          <a:lstStyle/>
          <a:p>
            <a:pPr marL="0" indent="0">
              <a:buNone/>
            </a:pPr>
            <a:r>
              <a:rPr lang="en-US" dirty="0">
                <a:cs typeface="Calibri"/>
              </a:rPr>
              <a:t>8 survivors from various backgrounds all with lived experience of violence and abuse and mental ill-health, supported by the LEAG Consultant.</a:t>
            </a:r>
          </a:p>
          <a:p>
            <a:pPr marL="0" indent="0">
              <a:buNone/>
            </a:pPr>
            <a:endParaRPr lang="en-US" dirty="0">
              <a:cs typeface="Calibri"/>
            </a:endParaRPr>
          </a:p>
          <a:p>
            <a:pPr marL="0" indent="0">
              <a:buNone/>
            </a:pPr>
            <a:r>
              <a:rPr lang="en-US" dirty="0">
                <a:cs typeface="Calibri"/>
              </a:rPr>
              <a:t>Meet on a bi-monthly basis to help inform the work of the VAMNH</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Graphic 4" descr="Group of people outline">
            <a:extLst>
              <a:ext uri="{FF2B5EF4-FFF2-40B4-BE49-F238E27FC236}">
                <a16:creationId xmlns:a16="http://schemas.microsoft.com/office/drawing/2014/main" id="{3C559881-6E6D-41DA-9615-FC2A03E8C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1290" y="2221220"/>
            <a:ext cx="3417840" cy="3417840"/>
          </a:xfrm>
          <a:prstGeom prst="rect">
            <a:avLst/>
          </a:prstGeom>
        </p:spPr>
      </p:pic>
    </p:spTree>
    <p:extLst>
      <p:ext uri="{BB962C8B-B14F-4D97-AF65-F5344CB8AC3E}">
        <p14:creationId xmlns:p14="http://schemas.microsoft.com/office/powerpoint/2010/main" val="418759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Agenda for the webinar</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200" y="2007828"/>
            <a:ext cx="10864178" cy="3978086"/>
          </a:xfrm>
        </p:spPr>
        <p:txBody>
          <a:bodyPr vert="horz" lIns="91440" tIns="45720" rIns="91440" bIns="45720" rtlCol="0" anchor="t">
            <a:normAutofit/>
          </a:bodyPr>
          <a:lstStyle/>
          <a:p>
            <a:pPr marL="0" indent="0">
              <a:buNone/>
            </a:pPr>
            <a:r>
              <a:rPr lang="en-US" dirty="0">
                <a:cs typeface="Calibri"/>
              </a:rPr>
              <a:t>2.00 – 2.10 – welcome and introduction to the grant funding</a:t>
            </a:r>
          </a:p>
          <a:p>
            <a:pPr marL="0" indent="0">
              <a:buNone/>
            </a:pPr>
            <a:r>
              <a:rPr lang="en-GB" dirty="0">
                <a:cs typeface="Calibri"/>
              </a:rPr>
              <a:t>2.10 – 2.20 – Naima</a:t>
            </a:r>
          </a:p>
          <a:p>
            <a:pPr marL="0" indent="0">
              <a:buNone/>
            </a:pPr>
            <a:r>
              <a:rPr lang="en-GB" dirty="0">
                <a:cs typeface="Calibri"/>
              </a:rPr>
              <a:t>2.30 – 2.40 – Emily</a:t>
            </a:r>
          </a:p>
          <a:p>
            <a:pPr marL="0" indent="0">
              <a:buNone/>
            </a:pPr>
            <a:r>
              <a:rPr lang="en-GB" dirty="0">
                <a:cs typeface="Calibri"/>
              </a:rPr>
              <a:t>2.40 – 2.50 </a:t>
            </a:r>
            <a:r>
              <a:rPr lang="en-GB">
                <a:cs typeface="Calibri"/>
              </a:rPr>
              <a:t>– Justin</a:t>
            </a:r>
            <a:endParaRPr lang="en-GB" dirty="0">
              <a:cs typeface="Calibri"/>
            </a:endParaRPr>
          </a:p>
          <a:p>
            <a:pPr marL="0" indent="0">
              <a:buNone/>
            </a:pPr>
            <a:r>
              <a:rPr lang="en-GB" dirty="0">
                <a:cs typeface="Calibri"/>
              </a:rPr>
              <a:t>2.50 – 3.15 – Breakout rooms</a:t>
            </a:r>
          </a:p>
          <a:p>
            <a:pPr marL="0" indent="0">
              <a:buNone/>
            </a:pPr>
            <a:r>
              <a:rPr lang="en-GB" dirty="0">
                <a:cs typeface="Calibri"/>
              </a:rPr>
              <a:t>3.15 – 3.30 – Closing remarks </a:t>
            </a: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63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962108"/>
            <a:ext cx="10739710" cy="4578166"/>
          </a:xfrm>
        </p:spPr>
        <p:txBody>
          <a:bodyPr vert="horz" lIns="91440" tIns="45720" rIns="91440" bIns="45720" rtlCol="0" anchor="t">
            <a:normAutofit fontScale="92500" lnSpcReduction="20000"/>
          </a:bodyPr>
          <a:lstStyle/>
          <a:p>
            <a:pPr marL="0" indent="0">
              <a:buNone/>
            </a:pPr>
            <a:r>
              <a:rPr lang="en-GB" sz="2600" dirty="0">
                <a:ea typeface="Times New Roman" panose="02020603050405020304" pitchFamily="18" charset="0"/>
              </a:rPr>
              <a:t>View </a:t>
            </a:r>
            <a:r>
              <a:rPr lang="en-GB" sz="2600" dirty="0">
                <a:effectLst/>
                <a:ea typeface="Times New Roman" panose="02020603050405020304" pitchFamily="18" charset="0"/>
              </a:rPr>
              <a:t>‘interventions’ in their broadest sense. </a:t>
            </a:r>
          </a:p>
          <a:p>
            <a:pPr marL="0" indent="0">
              <a:buNone/>
            </a:pPr>
            <a:endParaRPr lang="en-GB" sz="2600" dirty="0">
              <a:effectLst/>
              <a:ea typeface="Times New Roman" panose="02020603050405020304" pitchFamily="18" charset="0"/>
            </a:endParaRPr>
          </a:p>
          <a:p>
            <a:pPr marL="0" indent="0">
              <a:buNone/>
            </a:pPr>
            <a:r>
              <a:rPr lang="en-GB" sz="2600" dirty="0">
                <a:ea typeface="Times New Roman" panose="02020603050405020304" pitchFamily="18" charset="0"/>
              </a:rPr>
              <a:t>T</a:t>
            </a:r>
            <a:r>
              <a:rPr lang="en-GB" sz="2600" dirty="0">
                <a:effectLst/>
                <a:ea typeface="Times New Roman" panose="02020603050405020304" pitchFamily="18" charset="0"/>
              </a:rPr>
              <a:t>hink about the full spectrum of prevention and intervention, ranging for example from the role of policy in tackling key societal and community level risks for violence/abuse through to interventions that aim to support people with lived experience. </a:t>
            </a:r>
          </a:p>
          <a:p>
            <a:pPr marL="0" indent="0">
              <a:buNone/>
            </a:pPr>
            <a:endParaRPr lang="en-GB" sz="2600" dirty="0">
              <a:cs typeface="Calibri"/>
            </a:endParaRPr>
          </a:p>
          <a:p>
            <a:pPr marL="0" indent="0">
              <a:buNone/>
            </a:pPr>
            <a:r>
              <a:rPr lang="en-GB" sz="2600" dirty="0">
                <a:ea typeface="Times New Roman" panose="02020603050405020304" pitchFamily="18" charset="0"/>
                <a:cs typeface="Times New Roman" panose="02020603050405020304" pitchFamily="18" charset="0"/>
              </a:rPr>
              <a:t>I</a:t>
            </a:r>
            <a:r>
              <a:rPr lang="en-GB" sz="2600" dirty="0">
                <a:effectLst/>
                <a:ea typeface="Times New Roman" panose="02020603050405020304" pitchFamily="18" charset="0"/>
                <a:cs typeface="Times New Roman" panose="02020603050405020304" pitchFamily="18" charset="0"/>
              </a:rPr>
              <a:t>ncludes formal and informal ways of helping, delivered in any settings, and which seek to target risk or experience at any level (i.e. population, community, professional, family or individual).</a:t>
            </a:r>
          </a:p>
          <a:p>
            <a:pPr marL="0" indent="0">
              <a:buNone/>
            </a:pPr>
            <a:endParaRPr lang="en-GB" sz="2600" dirty="0">
              <a:ea typeface="Times New Roman" panose="02020603050405020304" pitchFamily="18" charset="0"/>
              <a:cs typeface="Times New Roman" panose="02020603050405020304" pitchFamily="18" charset="0"/>
            </a:endParaRPr>
          </a:p>
          <a:p>
            <a:pPr marL="0" indent="0">
              <a:buNone/>
            </a:pPr>
            <a:r>
              <a:rPr lang="en-GB" sz="2600" dirty="0">
                <a:effectLst/>
                <a:ea typeface="Times New Roman" panose="02020603050405020304" pitchFamily="18" charset="0"/>
                <a:cs typeface="Times New Roman" panose="02020603050405020304" pitchFamily="18" charset="0"/>
              </a:rPr>
              <a:t>Can include settings in addition to specialist violence/abuse and health, such as education, social care and criminal justice. </a:t>
            </a:r>
          </a:p>
          <a:p>
            <a:pPr marL="0" indent="0">
              <a:buNone/>
            </a:pP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932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962108"/>
            <a:ext cx="10739710" cy="3978086"/>
          </a:xfrm>
        </p:spPr>
        <p:txBody>
          <a:bodyPr vert="horz" lIns="91440" tIns="45720" rIns="91440" bIns="45720" rtlCol="0" anchor="t">
            <a:normAutofit/>
          </a:bodyPr>
          <a:lstStyle/>
          <a:p>
            <a:pPr marL="0" indent="0">
              <a:buNone/>
            </a:pPr>
            <a:r>
              <a:rPr lang="en-US" dirty="0">
                <a:cs typeface="Calibri"/>
              </a:rPr>
              <a:t>Concept note co-produced with members of the LEAG.</a:t>
            </a:r>
          </a:p>
          <a:p>
            <a:pPr marL="0" indent="0">
              <a:buNone/>
            </a:pPr>
            <a:endParaRPr lang="en-US" dirty="0">
              <a:cs typeface="Calibri"/>
            </a:endParaRPr>
          </a:p>
          <a:p>
            <a:pPr marL="0" indent="0">
              <a:buNone/>
            </a:pPr>
            <a:r>
              <a:rPr lang="en-US" dirty="0">
                <a:solidFill>
                  <a:schemeClr val="accent1">
                    <a:lumMod val="75000"/>
                  </a:schemeClr>
                </a:solidFill>
                <a:cs typeface="Calibri"/>
              </a:rPr>
              <a:t>Key considerations: </a:t>
            </a:r>
          </a:p>
          <a:p>
            <a:pPr marL="0" indent="0">
              <a:buNone/>
            </a:pPr>
            <a:endParaRPr lang="en-US" dirty="0">
              <a:cs typeface="Calibri"/>
            </a:endParaRPr>
          </a:p>
          <a:p>
            <a:pPr marL="514350" indent="-514350">
              <a:buAutoNum type="arabicParenR"/>
            </a:pPr>
            <a:r>
              <a:rPr lang="en-US" dirty="0">
                <a:cs typeface="Calibri"/>
              </a:rPr>
              <a:t>Meaningful involvement of those from lived experience and 3</a:t>
            </a:r>
            <a:r>
              <a:rPr lang="en-US" baseline="30000" dirty="0">
                <a:cs typeface="Calibri"/>
              </a:rPr>
              <a:t>rd</a:t>
            </a:r>
            <a:r>
              <a:rPr lang="en-US" dirty="0">
                <a:cs typeface="Calibri"/>
              </a:rPr>
              <a:t> sector </a:t>
            </a:r>
            <a:r>
              <a:rPr lang="en-US" dirty="0" err="1">
                <a:cs typeface="Calibri"/>
              </a:rPr>
              <a:t>organisations</a:t>
            </a:r>
            <a:endParaRPr lang="en-US" dirty="0">
              <a:cs typeface="Calibri"/>
            </a:endParaRPr>
          </a:p>
          <a:p>
            <a:pPr marL="514350" indent="-514350">
              <a:buAutoNum type="arabicParenR"/>
            </a:pPr>
            <a:r>
              <a:rPr lang="en-US" dirty="0">
                <a:cs typeface="Calibri"/>
              </a:rPr>
              <a:t>Appropriately costed time</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88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863498" cy="4814344"/>
          </a:xfrm>
        </p:spPr>
        <p:txBody>
          <a:bodyPr vert="horz" lIns="91440" tIns="45720" rIns="91440" bIns="45720" rtlCol="0" anchor="t">
            <a:normAutofit lnSpcReduction="10000"/>
          </a:bodyPr>
          <a:lstStyle/>
          <a:p>
            <a:pPr marL="0" indent="0">
              <a:buNone/>
            </a:pPr>
            <a:r>
              <a:rPr lang="en-US" u="sng" dirty="0">
                <a:solidFill>
                  <a:schemeClr val="accent1">
                    <a:lumMod val="75000"/>
                  </a:schemeClr>
                </a:solidFill>
                <a:cs typeface="Calibri"/>
              </a:rPr>
              <a:t>Expectations: </a:t>
            </a:r>
          </a:p>
          <a:p>
            <a:pPr marL="0" indent="0">
              <a:buNone/>
            </a:pPr>
            <a:endParaRPr lang="en-US" b="1" dirty="0">
              <a:cs typeface="Calibri"/>
            </a:endParaRPr>
          </a:p>
          <a:p>
            <a:pPr marL="0" indent="0">
              <a:buNone/>
            </a:pPr>
            <a:r>
              <a:rPr lang="en-US" b="1" dirty="0">
                <a:cs typeface="Calibri"/>
              </a:rPr>
              <a:t>New scoring criteria: </a:t>
            </a:r>
            <a:r>
              <a:rPr lang="en-US" dirty="0">
                <a:cs typeface="Calibri"/>
              </a:rPr>
              <a:t>Scoring criteria for applications have been expanded to include three separate criteria reflecting involvement of those with lived experience in: </a:t>
            </a:r>
          </a:p>
          <a:p>
            <a:pPr marL="0" indent="0">
              <a:buNone/>
            </a:pPr>
            <a:r>
              <a:rPr lang="en-US" dirty="0">
                <a:cs typeface="Calibri"/>
              </a:rPr>
              <a:t>developing the application</a:t>
            </a:r>
          </a:p>
          <a:p>
            <a:pPr marL="0" indent="0">
              <a:buNone/>
            </a:pPr>
            <a:r>
              <a:rPr lang="en-US" dirty="0">
                <a:cs typeface="Calibri"/>
              </a:rPr>
              <a:t>involvement in conducting the research </a:t>
            </a:r>
          </a:p>
          <a:p>
            <a:pPr marL="0" indent="0">
              <a:buNone/>
            </a:pPr>
            <a:r>
              <a:rPr lang="en-US" dirty="0">
                <a:cs typeface="Calibri"/>
              </a:rPr>
              <a:t>dissemination of the results</a:t>
            </a:r>
          </a:p>
          <a:p>
            <a:pPr marL="0" indent="0">
              <a:buNone/>
            </a:pPr>
            <a:endParaRPr lang="en-US" dirty="0">
              <a:cs typeface="Calibri"/>
            </a:endParaRPr>
          </a:p>
          <a:p>
            <a:pPr marL="0" indent="0">
              <a:buNone/>
            </a:pPr>
            <a:r>
              <a:rPr lang="en-US" dirty="0">
                <a:cs typeface="Calibri"/>
              </a:rPr>
              <a:t>Please note applications will not progress to review at the funding panel if they score below 4 on any of the involvement criteria.</a:t>
            </a: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55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863498" cy="4814344"/>
          </a:xfrm>
        </p:spPr>
        <p:txBody>
          <a:bodyPr vert="horz" lIns="91440" tIns="45720" rIns="91440" bIns="45720" rtlCol="0" anchor="t">
            <a:normAutofit/>
          </a:bodyPr>
          <a:lstStyle/>
          <a:p>
            <a:pPr marL="0" indent="0">
              <a:buNone/>
            </a:pPr>
            <a:r>
              <a:rPr lang="en-US" u="sng" dirty="0">
                <a:solidFill>
                  <a:schemeClr val="accent1">
                    <a:lumMod val="75000"/>
                  </a:schemeClr>
                </a:solidFill>
                <a:cs typeface="Calibri"/>
              </a:rPr>
              <a:t>Expectations: </a:t>
            </a:r>
          </a:p>
          <a:p>
            <a:pPr marL="0" indent="0">
              <a:buNone/>
            </a:pPr>
            <a:endParaRPr lang="en-US" b="1" dirty="0">
              <a:cs typeface="Calibri"/>
            </a:endParaRPr>
          </a:p>
          <a:p>
            <a:pPr marL="0" indent="0">
              <a:buNone/>
            </a:pPr>
            <a:r>
              <a:rPr lang="en-US" b="1" dirty="0">
                <a:cs typeface="Calibri"/>
              </a:rPr>
              <a:t>Grant scoring: </a:t>
            </a:r>
            <a:r>
              <a:rPr lang="en-US" dirty="0">
                <a:cs typeface="Calibri"/>
              </a:rPr>
              <a:t>will be made public over the next week which includes a clear metric of what is expected to score 4 or above. For example to score 6 on the dissemination we would expect service users/survivors to be involved in multiple ways in disseminating the findings, to be co-authors on papers, and to co-design the research outputs. </a:t>
            </a: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41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pPr algn="r"/>
            <a:r>
              <a:rPr lang="en-US" dirty="0"/>
              <a:t>Speakers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5767660" cy="4522480"/>
          </a:xfrm>
        </p:spPr>
        <p:txBody>
          <a:bodyPr vert="horz" lIns="91440" tIns="45720" rIns="91440" bIns="45720" rtlCol="0" anchor="t">
            <a:normAutofit lnSpcReduction="10000"/>
          </a:bodyPr>
          <a:lstStyle/>
          <a:p>
            <a:pPr marL="0" indent="0">
              <a:buNone/>
            </a:pPr>
            <a:r>
              <a:rPr lang="en-US" b="1" dirty="0">
                <a:cs typeface="Calibri"/>
              </a:rPr>
              <a:t>Naima</a:t>
            </a:r>
          </a:p>
          <a:p>
            <a:pPr marL="0" indent="0">
              <a:buNone/>
            </a:pPr>
            <a:endParaRPr lang="en-US" b="1" dirty="0">
              <a:cs typeface="Calibri"/>
            </a:endParaRPr>
          </a:p>
          <a:p>
            <a:pPr marL="0" indent="0">
              <a:buNone/>
            </a:pPr>
            <a:r>
              <a:rPr lang="en-US" b="1" dirty="0">
                <a:cs typeface="Calibri"/>
              </a:rPr>
              <a:t>Emily</a:t>
            </a:r>
          </a:p>
          <a:p>
            <a:pPr marL="0" indent="0">
              <a:buNone/>
            </a:pPr>
            <a:endParaRPr lang="en-US" b="1" dirty="0">
              <a:cs typeface="Calibri"/>
            </a:endParaRPr>
          </a:p>
          <a:p>
            <a:pPr marL="0" indent="0">
              <a:buNone/>
            </a:pPr>
            <a:r>
              <a:rPr lang="en-US" b="1" dirty="0">
                <a:cs typeface="Calibri"/>
              </a:rPr>
              <a:t>Justin</a:t>
            </a:r>
          </a:p>
          <a:p>
            <a:pPr marL="0" indent="0">
              <a:buNone/>
            </a:pPr>
            <a:endParaRPr lang="en-US" b="1" dirty="0">
              <a:cs typeface="Calibri"/>
            </a:endParaRPr>
          </a:p>
          <a:p>
            <a:pPr marL="0" indent="0">
              <a:buNone/>
            </a:pPr>
            <a:br>
              <a:rPr lang="en-US" dirty="0"/>
            </a:br>
            <a:br>
              <a:rPr lang="en-US" dirty="0"/>
            </a:br>
            <a:br>
              <a:rPr lang="en-US" dirty="0"/>
            </a:br>
            <a:endParaRPr lang="en-US" b="1"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856831"/>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55E9E2"/>
      </a:dk2>
      <a:lt2>
        <a:srgbClr val="EAE5EB"/>
      </a:lt2>
      <a:accent1>
        <a:srgbClr val="665EB8"/>
      </a:accent1>
      <a:accent2>
        <a:srgbClr val="9B57D3"/>
      </a:accent2>
      <a:accent3>
        <a:srgbClr val="755DD9"/>
      </a:accent3>
      <a:accent4>
        <a:srgbClr val="665EB8"/>
      </a:accent4>
      <a:accent5>
        <a:srgbClr val="45A5ED"/>
      </a:accent5>
      <a:accent6>
        <a:srgbClr val="42F2D0"/>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B13765DDCCA944BDAF18E345A62604" ma:contentTypeVersion="12" ma:contentTypeDescription="Create a new document." ma:contentTypeScope="" ma:versionID="255b9cd4d12b1d31bca11d7f468c4f63">
  <xsd:schema xmlns:xsd="http://www.w3.org/2001/XMLSchema" xmlns:xs="http://www.w3.org/2001/XMLSchema" xmlns:p="http://schemas.microsoft.com/office/2006/metadata/properties" xmlns:ns2="48e0f305-0833-4064-b89c-843767a08121" xmlns:ns3="154b7784-2a4d-43a1-add6-883e3a668ced" targetNamespace="http://schemas.microsoft.com/office/2006/metadata/properties" ma:root="true" ma:fieldsID="5d6e8b3a0620d676ac69b4505532e51b" ns2:_="" ns3:_="">
    <xsd:import namespace="48e0f305-0833-4064-b89c-843767a08121"/>
    <xsd:import namespace="154b7784-2a4d-43a1-add6-883e3a668ce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e0f305-0833-4064-b89c-843767a081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4b7784-2a4d-43a1-add6-883e3a668ce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C9E071-D1AA-4AD3-BBDB-D51047451705}"/>
</file>

<file path=customXml/itemProps2.xml><?xml version="1.0" encoding="utf-8"?>
<ds:datastoreItem xmlns:ds="http://schemas.openxmlformats.org/officeDocument/2006/customXml" ds:itemID="{06EFE37A-790D-4284-8BA2-605AE621D44C}"/>
</file>

<file path=customXml/itemProps3.xml><?xml version="1.0" encoding="utf-8"?>
<ds:datastoreItem xmlns:ds="http://schemas.openxmlformats.org/officeDocument/2006/customXml" ds:itemID="{D5CEB2C0-8771-4B4C-A11C-A835251AD93D}"/>
</file>

<file path=docProps/app.xml><?xml version="1.0" encoding="utf-8"?>
<Properties xmlns="http://schemas.openxmlformats.org/officeDocument/2006/extended-properties" xmlns:vt="http://schemas.openxmlformats.org/officeDocument/2006/docPropsVTypes">
  <TotalTime>333</TotalTime>
  <Words>780</Words>
  <Application>Microsoft Office PowerPoint</Application>
  <PresentationFormat>Widescreen</PresentationFormat>
  <Paragraphs>66</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vt:lpstr>
      <vt:lpstr>Arial</vt:lpstr>
      <vt:lpstr>Calibri</vt:lpstr>
      <vt:lpstr>Calibri Light</vt:lpstr>
      <vt:lpstr>Montserrat</vt:lpstr>
      <vt:lpstr>Segoe UI</vt:lpstr>
      <vt:lpstr>Office Theme</vt:lpstr>
      <vt:lpstr>PowerPoint Presentation</vt:lpstr>
      <vt:lpstr>The Lived Experience Advisory Group</vt:lpstr>
      <vt:lpstr>Agenda for the webinar</vt:lpstr>
      <vt:lpstr>3rd Round Grant - interventions</vt:lpstr>
      <vt:lpstr>3rd Round Grant - interventions</vt:lpstr>
      <vt:lpstr>3rd Round Grant - interventions</vt:lpstr>
      <vt:lpstr>3rd Round Grant - interventions</vt:lpstr>
      <vt:lpstr>Speakers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Ward</dc:creator>
  <cp:lastModifiedBy>Lisa Ward</cp:lastModifiedBy>
  <cp:revision>19</cp:revision>
  <cp:lastPrinted>2021-05-07T11:20:15Z</cp:lastPrinted>
  <dcterms:created xsi:type="dcterms:W3CDTF">2021-03-05T12:41:18Z</dcterms:created>
  <dcterms:modified xsi:type="dcterms:W3CDTF">2021-05-07T11:30:23Z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0x010100A1B13765DDCCA944BDAF18E345A62604</vt:lpwstr>
  </property>
</Properties>
</file>