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2103-BCAA-4A29-9138-0596CB97C639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D01-3A36-4689-A75E-84D95472B5F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15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2103-BCAA-4A29-9138-0596CB97C639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D01-3A36-4689-A75E-84D95472B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2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2103-BCAA-4A29-9138-0596CB97C639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D01-3A36-4689-A75E-84D95472B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3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2103-BCAA-4A29-9138-0596CB97C639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D01-3A36-4689-A75E-84D95472B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3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2103-BCAA-4A29-9138-0596CB97C639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D01-3A36-4689-A75E-84D95472B5F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42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2103-BCAA-4A29-9138-0596CB97C639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D01-3A36-4689-A75E-84D95472B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9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2103-BCAA-4A29-9138-0596CB97C639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D01-3A36-4689-A75E-84D95472B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73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2103-BCAA-4A29-9138-0596CB97C639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D01-3A36-4689-A75E-84D95472B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1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2103-BCAA-4A29-9138-0596CB97C639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D01-3A36-4689-A75E-84D95472B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1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ECE2103-BCAA-4A29-9138-0596CB97C639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064D01-3A36-4689-A75E-84D95472B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9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2103-BCAA-4A29-9138-0596CB97C639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D01-3A36-4689-A75E-84D95472B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1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CE2103-BCAA-4A29-9138-0596CB97C639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064D01-3A36-4689-A75E-84D95472B5F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598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qualtrics.kcl.ac.uk/jfe/form/SV_3Iq8X5FBPUPQpVk" TargetMode="External"/><Relationship Id="rId2" Type="http://schemas.openxmlformats.org/officeDocument/2006/relationships/hyperlink" Target="https://www.vamhn.co.uk/vamhn-arts-funding-competitio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amhn.co.uk/uploads/1/2/2/7/122741688/consultation_report_on_websit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.uk/e/vamhn-arts-competition-networking-event-2-tickets-213821484817?aff=affiliate1" TargetMode="External"/><Relationship Id="rId2" Type="http://schemas.openxmlformats.org/officeDocument/2006/relationships/hyperlink" Target="https://www.eventbrite.co.uk/e/vamhn-arts-competition-networking-event-1-tickets-213799328547?aff=affiliate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ventbrite.co.uk/e/vamhn-lived-experience-advisory-group-session-arts-competition-tickets-214694616377?aff=affiliate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733EF-94A7-4600-9BFF-E93157ED6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202" y="300292"/>
            <a:ext cx="4532772" cy="32227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2A04CA4-590D-4AF0-86D7-B7C2738A7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2982"/>
            <a:ext cx="9144000" cy="976844"/>
          </a:xfrm>
        </p:spPr>
        <p:txBody>
          <a:bodyPr/>
          <a:lstStyle/>
          <a:p>
            <a:pPr marL="0" marR="0" algn="ctr">
              <a:spcBef>
                <a:spcPts val="2000"/>
              </a:spcBef>
              <a:spcAft>
                <a:spcPts val="200"/>
              </a:spcAft>
            </a:pPr>
            <a:r>
              <a:rPr lang="en-US" sz="2400" b="1" i="1" dirty="0">
                <a:solidFill>
                  <a:srgbClr val="2F5496"/>
                </a:solidFill>
                <a:effectLst/>
                <a:uFill>
                  <a:solidFill>
                    <a:srgbClr val="2F5496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Researcher/Artist Collaboration Small Grant Competition </a:t>
            </a:r>
            <a:endParaRPr lang="en-GB" sz="3200" dirty="0">
              <a:solidFill>
                <a:srgbClr val="2F5496"/>
              </a:solidFill>
              <a:effectLst/>
              <a:uFill>
                <a:solidFill>
                  <a:srgbClr val="2F5496"/>
                </a:solidFill>
              </a:uFill>
              <a:latin typeface="Calibri Light" panose="020F0302020204030204" pitchFamily="34" charset="0"/>
              <a:ea typeface="Arial Unicode MS"/>
              <a:cs typeface="Arial Unicode M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53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C3A0-3A69-4D7F-A36C-26981CDE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More Information</a:t>
            </a:r>
            <a:endParaRPr lang="en-GB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3334-492F-4D1E-BC39-691A622BE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r>
              <a:rPr lang="en-GB" dirty="0"/>
              <a:t>The brief and application pack are available: </a:t>
            </a:r>
          </a:p>
          <a:p>
            <a:r>
              <a:rPr lang="en-GB" dirty="0">
                <a:hlinkClick r:id="rId2"/>
              </a:rPr>
              <a:t>https://www.vamhn.co.uk/vamhn-arts-funding-competition.html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Applications are submitted online here:</a:t>
            </a:r>
          </a:p>
          <a:p>
            <a:r>
              <a:rPr lang="en-GB" dirty="0">
                <a:hlinkClick r:id="rId3"/>
              </a:rPr>
              <a:t>https://qualtrics.kcl.ac.uk/jfe/form/SV_3Iq8X5FBPUPQpVk</a:t>
            </a:r>
            <a:r>
              <a:rPr lang="en-GB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3224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FE232-6062-44E2-9F7E-B65F0C27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Overview</a:t>
            </a:r>
            <a:endParaRPr lang="en-GB" sz="3600" b="1" dirty="0">
              <a:solidFill>
                <a:srgbClr val="FFFFFF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E7E73-9D90-43CD-8B4D-15E673B8A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US" dirty="0"/>
              <a:t>Researcher-Artist collaborations that engage the wider public around violence, abuse and mental health, centering lived experience. </a:t>
            </a:r>
          </a:p>
          <a:p>
            <a:r>
              <a:rPr lang="en-US" dirty="0"/>
              <a:t>All projects must include a lead artist and a lead academic and ensure lived experience engagement is included.</a:t>
            </a:r>
          </a:p>
          <a:p>
            <a:r>
              <a:rPr lang="en-US" dirty="0"/>
              <a:t>It is expected that final works are produced and public engagement activities are included in the projects proposed. </a:t>
            </a:r>
          </a:p>
          <a:p>
            <a:r>
              <a:rPr lang="en-US" dirty="0"/>
              <a:t>We anticipate funding 3-5 projects with £10,000-15,000 for 6-9 months (which must be concluded by 31st January 2023).</a:t>
            </a:r>
          </a:p>
          <a:p>
            <a:r>
              <a:rPr lang="en-GB" b="1" dirty="0"/>
              <a:t>Applications </a:t>
            </a:r>
            <a:r>
              <a:rPr lang="en-US" b="1" dirty="0"/>
              <a:t>will close on 4th March 2022 at 17.00. </a:t>
            </a:r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E8F4F4-145D-434C-BDFF-C72AE48BE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41" y="5432008"/>
            <a:ext cx="1621174" cy="11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4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6BE92-F9BA-4FFE-A8EB-5D78023B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Approaches</a:t>
            </a: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4B41B-A6D6-4D21-BA89-C1FEA1654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US" dirty="0"/>
              <a:t>· Arts experiences</a:t>
            </a:r>
          </a:p>
          <a:p>
            <a:r>
              <a:rPr lang="en-US" dirty="0"/>
              <a:t>· Illustrative projects</a:t>
            </a:r>
          </a:p>
          <a:p>
            <a:r>
              <a:rPr lang="en-US" dirty="0"/>
              <a:t>· Interactive projects </a:t>
            </a:r>
          </a:p>
          <a:p>
            <a:r>
              <a:rPr lang="en-US" dirty="0"/>
              <a:t>· Participatory projects</a:t>
            </a:r>
          </a:p>
          <a:p>
            <a:endParaRPr lang="en-US" dirty="0"/>
          </a:p>
          <a:p>
            <a:r>
              <a:rPr lang="en-US" dirty="0"/>
              <a:t>Applications should demonstrate how their proposal is grounded in arts-based approaches. </a:t>
            </a:r>
          </a:p>
          <a:p>
            <a:r>
              <a:rPr lang="en-US" dirty="0"/>
              <a:t>Art is broadly defined and may include, but is not limited to: painting, graphic design, illustration, sculpture, literature, film, music, theatre, fashion, textiles, new media art, street art, and graffiti art. 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BE6E78-E9A6-43AF-A87D-FF4772072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41" y="5432008"/>
            <a:ext cx="1621174" cy="11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FD46C-0BED-4548-A78C-BA4AA694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Questions of Interest</a:t>
            </a:r>
            <a:endParaRPr lang="en-GB" sz="3600" b="1">
              <a:solidFill>
                <a:srgbClr val="FFFFFF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70FE1-EEEC-4715-B86C-EDC0AB8EC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/>
              <a:t>· How can we name types of experiences that better reflect the real-world complexity of violence and abuse?</a:t>
            </a:r>
          </a:p>
          <a:p>
            <a:r>
              <a:rPr lang="en-US" dirty="0"/>
              <a:t>· How can survivors be supported to </a:t>
            </a:r>
            <a:r>
              <a:rPr lang="en-US" dirty="0" err="1"/>
              <a:t>recognise</a:t>
            </a:r>
            <a:r>
              <a:rPr lang="en-US" dirty="0"/>
              <a:t> their experiences as abuse?</a:t>
            </a:r>
          </a:p>
          <a:p>
            <a:r>
              <a:rPr lang="en-US" dirty="0"/>
              <a:t>· What are the long term and wider impacts of violence and abuse on all aspects of a person’s life?</a:t>
            </a:r>
          </a:p>
          <a:p>
            <a:r>
              <a:rPr lang="en-US" dirty="0"/>
              <a:t>· What is the impact of victim blaming and cultures of disbelief?</a:t>
            </a:r>
          </a:p>
          <a:p>
            <a:r>
              <a:rPr lang="en-US" dirty="0"/>
              <a:t>· What is the impact of witnessing violence and abuse?</a:t>
            </a:r>
          </a:p>
          <a:p>
            <a:r>
              <a:rPr lang="en-US" dirty="0"/>
              <a:t>· How can cultures/subcultures which are particularly influenced by taboos and silencing be included in research, activism, and prevention?</a:t>
            </a:r>
          </a:p>
          <a:p>
            <a:r>
              <a:rPr lang="en-US" dirty="0"/>
              <a:t>· How can we create cultures / safe environments for people to speak about violence and abuse?</a:t>
            </a:r>
          </a:p>
          <a:p>
            <a:r>
              <a:rPr lang="en-US" dirty="0"/>
              <a:t>· What is the evidence base for the interventions that survivors often find helpful (e.g. peer support, trauma-informed yoga, dance therapy) and how can this evidence base be expanded?</a:t>
            </a:r>
          </a:p>
          <a:p>
            <a:r>
              <a:rPr lang="en-US" dirty="0"/>
              <a:t>· How can survivors learn from one another’s successful coping and survival strategies?</a:t>
            </a:r>
          </a:p>
          <a:p>
            <a:endParaRPr lang="en-US" dirty="0"/>
          </a:p>
          <a:p>
            <a:r>
              <a:rPr lang="en-US" dirty="0"/>
              <a:t>More information on lived experience priorities can be found </a:t>
            </a:r>
            <a:r>
              <a:rPr lang="en-US" sz="2000" u="sng" dirty="0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here</a:t>
            </a:r>
            <a:r>
              <a:rPr lang="en-US" dirty="0"/>
              <a:t>. 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D60849-5113-4B5B-B665-28645C70B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41" y="5432008"/>
            <a:ext cx="1621174" cy="11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0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51FE-BE42-4B85-AC81-35FB62C6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Networking/Q&amp;A event:</a:t>
            </a:r>
            <a:endParaRPr lang="en-GB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B0D1A-CF03-48EB-BD63-E8118DCA3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895" y="2042435"/>
            <a:ext cx="9004960" cy="3845131"/>
          </a:xfrm>
        </p:spPr>
        <p:txBody>
          <a:bodyPr>
            <a:normAutofit/>
          </a:bodyPr>
          <a:lstStyle/>
          <a:p>
            <a:r>
              <a:rPr lang="en-US" dirty="0"/>
              <a:t>Networking event 1: 10-11.30am on the 15th December 2021</a:t>
            </a:r>
          </a:p>
          <a:p>
            <a:r>
              <a:rPr lang="en-US" dirty="0"/>
              <a:t>To find out more email vamhn@kcl.ac.uk. </a:t>
            </a:r>
          </a:p>
          <a:p>
            <a:r>
              <a:rPr lang="en-US" dirty="0"/>
              <a:t>To register your attendance for this session, please sign up on Eventbrite here: </a:t>
            </a:r>
            <a:r>
              <a:rPr lang="en-US" dirty="0">
                <a:hlinkClick r:id="rId2"/>
              </a:rPr>
              <a:t>https://www.eventbrite.co.uk/e/vamhn-arts-competition-networking-event-1-tickets-213799328547?aff=affiliate1</a:t>
            </a:r>
            <a:r>
              <a:rPr lang="en-US" dirty="0"/>
              <a:t> .</a:t>
            </a:r>
          </a:p>
          <a:p>
            <a:r>
              <a:rPr lang="en-US" dirty="0"/>
              <a:t>Networking event 2: 10-11.30am on the 21st January 2022</a:t>
            </a:r>
          </a:p>
          <a:p>
            <a:r>
              <a:rPr lang="en-US" dirty="0"/>
              <a:t>To find out more email vamhn@kcl.ac.uk. </a:t>
            </a:r>
          </a:p>
          <a:p>
            <a:r>
              <a:rPr lang="en-US" dirty="0"/>
              <a:t>To register your attendance for this session, please sign up on Eventbrite here.: </a:t>
            </a:r>
            <a:r>
              <a:rPr lang="en-US" dirty="0">
                <a:hlinkClick r:id="rId3"/>
              </a:rPr>
              <a:t>https://www.eventbrite.co.uk/e/vamhn-arts-competition-networking-event-2-tickets-213821484817?aff=affiliate1</a:t>
            </a:r>
            <a:r>
              <a:rPr lang="en-US" dirty="0"/>
              <a:t>  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3A9D7A-CBF1-47DE-91FB-8CB9613A3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1513" y="4838621"/>
            <a:ext cx="1621174" cy="11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8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024D-503E-436C-BB75-9678A77C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Webinars with the Network’s Lived Experience Advisory Group</a:t>
            </a:r>
            <a:br>
              <a:rPr lang="en-GB" sz="300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</a:br>
            <a:endParaRPr lang="en-GB" sz="30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975AB-B7C9-4BA2-93B0-84165707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632364"/>
            <a:ext cx="6697715" cy="3236729"/>
          </a:xfrm>
        </p:spPr>
        <p:txBody>
          <a:bodyPr>
            <a:normAutofit/>
          </a:bodyPr>
          <a:lstStyle/>
          <a:p>
            <a:r>
              <a:rPr lang="en-US" dirty="0"/>
              <a:t>The Network’s Lived Experience Advisory Group (LEAG) will host a webinar on the 17th January from 10.30am-12pm. </a:t>
            </a:r>
          </a:p>
          <a:p>
            <a:r>
              <a:rPr lang="en-US" dirty="0"/>
              <a:t>To register your attendance, follow this link: </a:t>
            </a:r>
            <a:r>
              <a:rPr lang="en-US" dirty="0">
                <a:hlinkClick r:id="rId2"/>
              </a:rPr>
              <a:t>https://www.eventbrite.co.uk/e/vamhn-lived-experience-advisory-group-session-arts-competition-tickets-214694616377?aff=affiliate1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840BEB-8D18-44CD-A5B0-9B3465D23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209" y="4974808"/>
            <a:ext cx="1621174" cy="11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0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E2F-EC58-4487-B4BE-98B86252F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64" y="6447598"/>
            <a:ext cx="6947592" cy="410402"/>
          </a:xfrm>
        </p:spPr>
        <p:txBody>
          <a:bodyPr>
            <a:normAutofit/>
          </a:bodyPr>
          <a:lstStyle/>
          <a:p>
            <a:r>
              <a:rPr lang="en-GB" dirty="0"/>
              <a:t> https://leraforum.wixsite.com/my-site/forum-1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219D4-009F-4C23-87B2-DB34D8EB8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306"/>
            <a:ext cx="12192000" cy="47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2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E98AA8-1DC5-47F9-AA0F-F7FD8D815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4625"/>
            <a:ext cx="12192000" cy="47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9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852172-20B6-4ADA-B095-793A260CF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761"/>
            <a:ext cx="12192000" cy="57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953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582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PowerPoint Presentation</vt:lpstr>
      <vt:lpstr>Overview</vt:lpstr>
      <vt:lpstr>Approaches</vt:lpstr>
      <vt:lpstr>Questions of Interest</vt:lpstr>
      <vt:lpstr>Networking/Q&amp;A event:</vt:lpstr>
      <vt:lpstr>Webinars with the Network’s Lived Experience Advisory Group </vt:lpstr>
      <vt:lpstr>PowerPoint Presentation</vt:lpstr>
      <vt:lpstr>PowerPoint Presentation</vt:lpstr>
      <vt:lpstr>PowerPoint Presentation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Paphitis, Sharli</dc:creator>
  <cp:lastModifiedBy>Paphitis, Sharli</cp:lastModifiedBy>
  <cp:revision>4</cp:revision>
  <dcterms:created xsi:type="dcterms:W3CDTF">2021-11-22T21:50:59Z</dcterms:created>
  <dcterms:modified xsi:type="dcterms:W3CDTF">2021-11-23T09:22:31Z</dcterms:modified>
</cp:coreProperties>
</file>