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01" r:id="rId3"/>
    <p:sldId id="302" r:id="rId4"/>
    <p:sldId id="303" r:id="rId5"/>
    <p:sldId id="304" r:id="rId6"/>
    <p:sldId id="305" r:id="rId7"/>
    <p:sldId id="306" r:id="rId8"/>
    <p:sldId id="307" r:id="rId9"/>
    <p:sldId id="30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913" autoAdjust="0"/>
  </p:normalViewPr>
  <p:slideViewPr>
    <p:cSldViewPr snapToGrid="0">
      <p:cViewPr varScale="1">
        <p:scale>
          <a:sx n="53" d="100"/>
          <a:sy n="53" d="100"/>
        </p:scale>
        <p:origin x="13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BAA0E3-4BD9-44F5-8F2F-59F34A13F650}" type="doc">
      <dgm:prSet loTypeId="urn:microsoft.com/office/officeart/2005/8/layout/venn1" loCatId="relationship" qsTypeId="urn:microsoft.com/office/officeart/2005/8/quickstyle/simple1" qsCatId="simple" csTypeId="urn:microsoft.com/office/officeart/2005/8/colors/colorful5" csCatId="colorful" phldr="1"/>
      <dgm:spPr/>
    </dgm:pt>
    <dgm:pt modelId="{2B97F158-BEC4-453C-BD99-04169599096B}">
      <dgm:prSet phldrT="[Text]"/>
      <dgm:spPr/>
      <dgm:t>
        <a:bodyPr/>
        <a:lstStyle/>
        <a:p>
          <a:r>
            <a:rPr lang="en-US" dirty="0"/>
            <a:t>Lived experience</a:t>
          </a:r>
          <a:endParaRPr lang="en-GB" dirty="0"/>
        </a:p>
      </dgm:t>
    </dgm:pt>
    <dgm:pt modelId="{13491770-8CBE-4A85-90BF-6999263501F5}" type="parTrans" cxnId="{61BF07B2-6A01-4425-BA15-4D831B06A18B}">
      <dgm:prSet/>
      <dgm:spPr/>
      <dgm:t>
        <a:bodyPr/>
        <a:lstStyle/>
        <a:p>
          <a:endParaRPr lang="en-GB"/>
        </a:p>
      </dgm:t>
    </dgm:pt>
    <dgm:pt modelId="{671E008B-415C-403D-BB02-D8567306A0EE}" type="sibTrans" cxnId="{61BF07B2-6A01-4425-BA15-4D831B06A18B}">
      <dgm:prSet/>
      <dgm:spPr/>
      <dgm:t>
        <a:bodyPr/>
        <a:lstStyle/>
        <a:p>
          <a:endParaRPr lang="en-GB"/>
        </a:p>
      </dgm:t>
    </dgm:pt>
    <dgm:pt modelId="{2297BB7C-1B19-4F1B-BCB1-0C231A457FE6}">
      <dgm:prSet phldrT="[Text]"/>
      <dgm:spPr>
        <a:solidFill>
          <a:schemeClr val="accent2">
            <a:lumMod val="60000"/>
            <a:lumOff val="40000"/>
            <a:alpha val="50000"/>
          </a:schemeClr>
        </a:solidFill>
      </dgm:spPr>
      <dgm:t>
        <a:bodyPr/>
        <a:lstStyle/>
        <a:p>
          <a:r>
            <a:rPr lang="en-US" dirty="0"/>
            <a:t>Research based experience </a:t>
          </a:r>
          <a:endParaRPr lang="en-GB" dirty="0"/>
        </a:p>
      </dgm:t>
    </dgm:pt>
    <dgm:pt modelId="{8D5A433C-D858-456D-AAF1-6D26431219D1}" type="parTrans" cxnId="{9A756C5B-BB4B-4063-9DC7-B793F528A898}">
      <dgm:prSet/>
      <dgm:spPr/>
      <dgm:t>
        <a:bodyPr/>
        <a:lstStyle/>
        <a:p>
          <a:endParaRPr lang="en-GB"/>
        </a:p>
      </dgm:t>
    </dgm:pt>
    <dgm:pt modelId="{16F50921-2C6B-4716-BCA1-C3293B1CB2C2}" type="sibTrans" cxnId="{9A756C5B-BB4B-4063-9DC7-B793F528A898}">
      <dgm:prSet/>
      <dgm:spPr/>
      <dgm:t>
        <a:bodyPr/>
        <a:lstStyle/>
        <a:p>
          <a:endParaRPr lang="en-GB"/>
        </a:p>
      </dgm:t>
    </dgm:pt>
    <dgm:pt modelId="{D590D775-1CD9-4235-AE9B-19DEE81EC85C}">
      <dgm:prSet phldrT="[Text]"/>
      <dgm:spPr/>
      <dgm:t>
        <a:bodyPr/>
        <a:lstStyle/>
        <a:p>
          <a:r>
            <a:rPr lang="en-US" dirty="0"/>
            <a:t>Practice based experience</a:t>
          </a:r>
          <a:endParaRPr lang="en-GB" dirty="0"/>
        </a:p>
      </dgm:t>
    </dgm:pt>
    <dgm:pt modelId="{302C397C-06B8-4320-B538-B8217FF149C1}" type="parTrans" cxnId="{B52D16EA-A5F6-47AE-BE67-6509258DFB60}">
      <dgm:prSet/>
      <dgm:spPr/>
      <dgm:t>
        <a:bodyPr/>
        <a:lstStyle/>
        <a:p>
          <a:endParaRPr lang="en-GB"/>
        </a:p>
      </dgm:t>
    </dgm:pt>
    <dgm:pt modelId="{BD7F000B-BDC4-4A11-98C3-73AE1404B1E7}" type="sibTrans" cxnId="{B52D16EA-A5F6-47AE-BE67-6509258DFB60}">
      <dgm:prSet/>
      <dgm:spPr/>
      <dgm:t>
        <a:bodyPr/>
        <a:lstStyle/>
        <a:p>
          <a:endParaRPr lang="en-GB"/>
        </a:p>
      </dgm:t>
    </dgm:pt>
    <dgm:pt modelId="{44EE0C87-BED7-4C19-AAD6-3A41E9E229F6}" type="pres">
      <dgm:prSet presAssocID="{2CBAA0E3-4BD9-44F5-8F2F-59F34A13F650}" presName="compositeShape" presStyleCnt="0">
        <dgm:presLayoutVars>
          <dgm:chMax val="7"/>
          <dgm:dir/>
          <dgm:resizeHandles val="exact"/>
        </dgm:presLayoutVars>
      </dgm:prSet>
      <dgm:spPr/>
    </dgm:pt>
    <dgm:pt modelId="{A3F88756-9660-4DB1-8398-05F8760EB3B2}" type="pres">
      <dgm:prSet presAssocID="{2B97F158-BEC4-453C-BD99-04169599096B}" presName="circ1" presStyleLbl="vennNode1" presStyleIdx="0" presStyleCnt="3"/>
      <dgm:spPr/>
    </dgm:pt>
    <dgm:pt modelId="{EC15D433-CDD3-4BC4-8C79-9420F1FF26AC}" type="pres">
      <dgm:prSet presAssocID="{2B97F158-BEC4-453C-BD99-04169599096B}" presName="circ1Tx" presStyleLbl="revTx" presStyleIdx="0" presStyleCnt="0">
        <dgm:presLayoutVars>
          <dgm:chMax val="0"/>
          <dgm:chPref val="0"/>
          <dgm:bulletEnabled val="1"/>
        </dgm:presLayoutVars>
      </dgm:prSet>
      <dgm:spPr/>
    </dgm:pt>
    <dgm:pt modelId="{750B9FE1-B779-4E7D-9F8B-3F655CFD21B5}" type="pres">
      <dgm:prSet presAssocID="{2297BB7C-1B19-4F1B-BCB1-0C231A457FE6}" presName="circ2" presStyleLbl="vennNode1" presStyleIdx="1" presStyleCnt="3"/>
      <dgm:spPr/>
    </dgm:pt>
    <dgm:pt modelId="{8F0AD077-F9B2-492E-9308-8038B19A479F}" type="pres">
      <dgm:prSet presAssocID="{2297BB7C-1B19-4F1B-BCB1-0C231A457FE6}" presName="circ2Tx" presStyleLbl="revTx" presStyleIdx="0" presStyleCnt="0">
        <dgm:presLayoutVars>
          <dgm:chMax val="0"/>
          <dgm:chPref val="0"/>
          <dgm:bulletEnabled val="1"/>
        </dgm:presLayoutVars>
      </dgm:prSet>
      <dgm:spPr/>
    </dgm:pt>
    <dgm:pt modelId="{CDFC3153-DA07-41FD-9DC6-A470D9940F41}" type="pres">
      <dgm:prSet presAssocID="{D590D775-1CD9-4235-AE9B-19DEE81EC85C}" presName="circ3" presStyleLbl="vennNode1" presStyleIdx="2" presStyleCnt="3"/>
      <dgm:spPr/>
    </dgm:pt>
    <dgm:pt modelId="{07723385-D294-48AA-82D1-F75FF036B9E3}" type="pres">
      <dgm:prSet presAssocID="{D590D775-1CD9-4235-AE9B-19DEE81EC85C}" presName="circ3Tx" presStyleLbl="revTx" presStyleIdx="0" presStyleCnt="0">
        <dgm:presLayoutVars>
          <dgm:chMax val="0"/>
          <dgm:chPref val="0"/>
          <dgm:bulletEnabled val="1"/>
        </dgm:presLayoutVars>
      </dgm:prSet>
      <dgm:spPr/>
    </dgm:pt>
  </dgm:ptLst>
  <dgm:cxnLst>
    <dgm:cxn modelId="{321A3101-5AFF-42D5-9B5E-244F8F49DF0E}" type="presOf" srcId="{D590D775-1CD9-4235-AE9B-19DEE81EC85C}" destId="{07723385-D294-48AA-82D1-F75FF036B9E3}" srcOrd="1" destOrd="0" presId="urn:microsoft.com/office/officeart/2005/8/layout/venn1"/>
    <dgm:cxn modelId="{A3A5C605-EAF4-404A-A7FF-F4F6FC1151FD}" type="presOf" srcId="{D590D775-1CD9-4235-AE9B-19DEE81EC85C}" destId="{CDFC3153-DA07-41FD-9DC6-A470D9940F41}" srcOrd="0" destOrd="0" presId="urn:microsoft.com/office/officeart/2005/8/layout/venn1"/>
    <dgm:cxn modelId="{A5B3711A-4F17-4C14-90B4-416C1DDCDA5A}" type="presOf" srcId="{2CBAA0E3-4BD9-44F5-8F2F-59F34A13F650}" destId="{44EE0C87-BED7-4C19-AAD6-3A41E9E229F6}" srcOrd="0" destOrd="0" presId="urn:microsoft.com/office/officeart/2005/8/layout/venn1"/>
    <dgm:cxn modelId="{56FF782B-AB61-483A-9391-33DFECABEDCC}" type="presOf" srcId="{2B97F158-BEC4-453C-BD99-04169599096B}" destId="{EC15D433-CDD3-4BC4-8C79-9420F1FF26AC}" srcOrd="1" destOrd="0" presId="urn:microsoft.com/office/officeart/2005/8/layout/venn1"/>
    <dgm:cxn modelId="{F3EAE135-850E-4836-8207-59246ACAF279}" type="presOf" srcId="{2B97F158-BEC4-453C-BD99-04169599096B}" destId="{A3F88756-9660-4DB1-8398-05F8760EB3B2}" srcOrd="0" destOrd="0" presId="urn:microsoft.com/office/officeart/2005/8/layout/venn1"/>
    <dgm:cxn modelId="{9A756C5B-BB4B-4063-9DC7-B793F528A898}" srcId="{2CBAA0E3-4BD9-44F5-8F2F-59F34A13F650}" destId="{2297BB7C-1B19-4F1B-BCB1-0C231A457FE6}" srcOrd="1" destOrd="0" parTransId="{8D5A433C-D858-456D-AAF1-6D26431219D1}" sibTransId="{16F50921-2C6B-4716-BCA1-C3293B1CB2C2}"/>
    <dgm:cxn modelId="{F5D21790-854E-4DF6-BDCB-52DE835DFC1E}" type="presOf" srcId="{2297BB7C-1B19-4F1B-BCB1-0C231A457FE6}" destId="{8F0AD077-F9B2-492E-9308-8038B19A479F}" srcOrd="1" destOrd="0" presId="urn:microsoft.com/office/officeart/2005/8/layout/venn1"/>
    <dgm:cxn modelId="{61BF07B2-6A01-4425-BA15-4D831B06A18B}" srcId="{2CBAA0E3-4BD9-44F5-8F2F-59F34A13F650}" destId="{2B97F158-BEC4-453C-BD99-04169599096B}" srcOrd="0" destOrd="0" parTransId="{13491770-8CBE-4A85-90BF-6999263501F5}" sibTransId="{671E008B-415C-403D-BB02-D8567306A0EE}"/>
    <dgm:cxn modelId="{DC9825D9-E210-4F5B-A3CC-1FE0402062F6}" type="presOf" srcId="{2297BB7C-1B19-4F1B-BCB1-0C231A457FE6}" destId="{750B9FE1-B779-4E7D-9F8B-3F655CFD21B5}" srcOrd="0" destOrd="0" presId="urn:microsoft.com/office/officeart/2005/8/layout/venn1"/>
    <dgm:cxn modelId="{B52D16EA-A5F6-47AE-BE67-6509258DFB60}" srcId="{2CBAA0E3-4BD9-44F5-8F2F-59F34A13F650}" destId="{D590D775-1CD9-4235-AE9B-19DEE81EC85C}" srcOrd="2" destOrd="0" parTransId="{302C397C-06B8-4320-B538-B8217FF149C1}" sibTransId="{BD7F000B-BDC4-4A11-98C3-73AE1404B1E7}"/>
    <dgm:cxn modelId="{4976147F-E959-4493-97F8-4F390128D136}" type="presParOf" srcId="{44EE0C87-BED7-4C19-AAD6-3A41E9E229F6}" destId="{A3F88756-9660-4DB1-8398-05F8760EB3B2}" srcOrd="0" destOrd="0" presId="urn:microsoft.com/office/officeart/2005/8/layout/venn1"/>
    <dgm:cxn modelId="{8D70E99F-90C1-4489-B65F-5544B46300BE}" type="presParOf" srcId="{44EE0C87-BED7-4C19-AAD6-3A41E9E229F6}" destId="{EC15D433-CDD3-4BC4-8C79-9420F1FF26AC}" srcOrd="1" destOrd="0" presId="urn:microsoft.com/office/officeart/2005/8/layout/venn1"/>
    <dgm:cxn modelId="{06FF4E34-D438-406A-A21B-788586705A19}" type="presParOf" srcId="{44EE0C87-BED7-4C19-AAD6-3A41E9E229F6}" destId="{750B9FE1-B779-4E7D-9F8B-3F655CFD21B5}" srcOrd="2" destOrd="0" presId="urn:microsoft.com/office/officeart/2005/8/layout/venn1"/>
    <dgm:cxn modelId="{7E418E5E-2D11-4A9A-BD03-0776CDCDA15C}" type="presParOf" srcId="{44EE0C87-BED7-4C19-AAD6-3A41E9E229F6}" destId="{8F0AD077-F9B2-492E-9308-8038B19A479F}" srcOrd="3" destOrd="0" presId="urn:microsoft.com/office/officeart/2005/8/layout/venn1"/>
    <dgm:cxn modelId="{A0B17C95-D3DD-42AB-8D0B-48C29050AF8E}" type="presParOf" srcId="{44EE0C87-BED7-4C19-AAD6-3A41E9E229F6}" destId="{CDFC3153-DA07-41FD-9DC6-A470D9940F41}" srcOrd="4" destOrd="0" presId="urn:microsoft.com/office/officeart/2005/8/layout/venn1"/>
    <dgm:cxn modelId="{6E7F001A-450E-4415-BF2E-FA13552D2F0C}" type="presParOf" srcId="{44EE0C87-BED7-4C19-AAD6-3A41E9E229F6}" destId="{07723385-D294-48AA-82D1-F75FF036B9E3}"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AC2EF1-2538-4FA1-8D36-0232F2A7034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5852401E-400D-44B8-8AA7-846B7DDF6F3B}">
      <dgm:prSet phldrT="[Text]"/>
      <dgm:spPr/>
      <dgm:t>
        <a:bodyPr/>
        <a:lstStyle/>
        <a:p>
          <a:r>
            <a:rPr lang="en-US" dirty="0"/>
            <a:t>Unhelpful support</a:t>
          </a:r>
          <a:endParaRPr lang="en-GB" dirty="0"/>
        </a:p>
      </dgm:t>
    </dgm:pt>
    <dgm:pt modelId="{1463B45A-497A-42E9-88B3-BAD763342283}" type="parTrans" cxnId="{389D65A5-5AE7-47DF-8F48-C9D783C2C997}">
      <dgm:prSet/>
      <dgm:spPr/>
      <dgm:t>
        <a:bodyPr/>
        <a:lstStyle/>
        <a:p>
          <a:endParaRPr lang="en-GB"/>
        </a:p>
      </dgm:t>
    </dgm:pt>
    <dgm:pt modelId="{9A8834CE-A5FC-4809-9461-87848634BCC7}" type="sibTrans" cxnId="{389D65A5-5AE7-47DF-8F48-C9D783C2C997}">
      <dgm:prSet/>
      <dgm:spPr/>
      <dgm:t>
        <a:bodyPr/>
        <a:lstStyle/>
        <a:p>
          <a:endParaRPr lang="en-GB"/>
        </a:p>
      </dgm:t>
    </dgm:pt>
    <dgm:pt modelId="{A3933737-7CC0-493E-A378-557439760CA5}">
      <dgm:prSet phldrT="[Text]"/>
      <dgm:spPr/>
      <dgm:t>
        <a:bodyPr/>
        <a:lstStyle/>
        <a:p>
          <a:r>
            <a:rPr lang="en-US" dirty="0"/>
            <a:t>Helpful support</a:t>
          </a:r>
          <a:endParaRPr lang="en-GB" dirty="0"/>
        </a:p>
      </dgm:t>
    </dgm:pt>
    <dgm:pt modelId="{C42AC5D9-3951-4350-AA11-25E7C4882C84}" type="parTrans" cxnId="{8E2534E4-254C-483B-A59D-E8AF438F0267}">
      <dgm:prSet/>
      <dgm:spPr/>
      <dgm:t>
        <a:bodyPr/>
        <a:lstStyle/>
        <a:p>
          <a:endParaRPr lang="en-GB"/>
        </a:p>
      </dgm:t>
    </dgm:pt>
    <dgm:pt modelId="{86DF6CDB-3463-4424-8B6F-AD6AD60CFC34}" type="sibTrans" cxnId="{8E2534E4-254C-483B-A59D-E8AF438F0267}">
      <dgm:prSet/>
      <dgm:spPr/>
      <dgm:t>
        <a:bodyPr/>
        <a:lstStyle/>
        <a:p>
          <a:endParaRPr lang="en-GB"/>
        </a:p>
      </dgm:t>
    </dgm:pt>
    <dgm:pt modelId="{802EEDEB-A7A5-485E-ABE9-94D729D9C60F}">
      <dgm:prSet phldrT="[Text]"/>
      <dgm:spPr/>
      <dgm:t>
        <a:bodyPr/>
        <a:lstStyle/>
        <a:p>
          <a:r>
            <a:rPr lang="en-US" dirty="0"/>
            <a:t>Support for professionals</a:t>
          </a:r>
          <a:endParaRPr lang="en-GB" dirty="0"/>
        </a:p>
      </dgm:t>
    </dgm:pt>
    <dgm:pt modelId="{BAD9B1A5-693F-4D4D-91DB-CCAE173B9322}" type="parTrans" cxnId="{33568BD5-C9A2-4F5D-96CE-2E0C00C00AD0}">
      <dgm:prSet/>
      <dgm:spPr/>
      <dgm:t>
        <a:bodyPr/>
        <a:lstStyle/>
        <a:p>
          <a:endParaRPr lang="en-GB"/>
        </a:p>
      </dgm:t>
    </dgm:pt>
    <dgm:pt modelId="{FE4C0F1C-002C-418D-B057-6778F7793348}" type="sibTrans" cxnId="{33568BD5-C9A2-4F5D-96CE-2E0C00C00AD0}">
      <dgm:prSet/>
      <dgm:spPr/>
      <dgm:t>
        <a:bodyPr/>
        <a:lstStyle/>
        <a:p>
          <a:endParaRPr lang="en-GB"/>
        </a:p>
      </dgm:t>
    </dgm:pt>
    <dgm:pt modelId="{0E3413E3-2F04-47CE-90E7-284EC67D3167}">
      <dgm:prSet phldrT="[Text]"/>
      <dgm:spPr/>
      <dgm:t>
        <a:bodyPr/>
        <a:lstStyle/>
        <a:p>
          <a:r>
            <a:rPr lang="en-US" dirty="0"/>
            <a:t>Capacity in the survivor-led sector</a:t>
          </a:r>
          <a:endParaRPr lang="en-GB" dirty="0"/>
        </a:p>
      </dgm:t>
    </dgm:pt>
    <dgm:pt modelId="{EBD29358-95A5-46C0-BA19-50658D8D398A}" type="parTrans" cxnId="{F81181C0-D2BC-416D-BD69-BBA4B1582ECF}">
      <dgm:prSet/>
      <dgm:spPr/>
      <dgm:t>
        <a:bodyPr/>
        <a:lstStyle/>
        <a:p>
          <a:endParaRPr lang="en-GB"/>
        </a:p>
      </dgm:t>
    </dgm:pt>
    <dgm:pt modelId="{773732C2-7118-408E-83EA-5FEE5F3318AE}" type="sibTrans" cxnId="{F81181C0-D2BC-416D-BD69-BBA4B1582ECF}">
      <dgm:prSet/>
      <dgm:spPr/>
      <dgm:t>
        <a:bodyPr/>
        <a:lstStyle/>
        <a:p>
          <a:endParaRPr lang="en-GB"/>
        </a:p>
      </dgm:t>
    </dgm:pt>
    <dgm:pt modelId="{85D1F4F5-4791-4199-A262-1F5F948FF831}">
      <dgm:prSet phldrT="[Text]"/>
      <dgm:spPr/>
      <dgm:t>
        <a:bodyPr/>
        <a:lstStyle/>
        <a:p>
          <a:endParaRPr lang="en-GB" dirty="0"/>
        </a:p>
      </dgm:t>
    </dgm:pt>
    <dgm:pt modelId="{049FB0E0-B0A9-4CED-B83B-CC34648E0AEE}" type="parTrans" cxnId="{B23291C0-69ED-451A-95A1-C777A623322F}">
      <dgm:prSet/>
      <dgm:spPr/>
      <dgm:t>
        <a:bodyPr/>
        <a:lstStyle/>
        <a:p>
          <a:endParaRPr lang="en-GB"/>
        </a:p>
      </dgm:t>
    </dgm:pt>
    <dgm:pt modelId="{0E188765-FD35-4347-838E-024CF067DF67}" type="sibTrans" cxnId="{B23291C0-69ED-451A-95A1-C777A623322F}">
      <dgm:prSet/>
      <dgm:spPr/>
      <dgm:t>
        <a:bodyPr/>
        <a:lstStyle/>
        <a:p>
          <a:endParaRPr lang="en-GB"/>
        </a:p>
      </dgm:t>
    </dgm:pt>
    <dgm:pt modelId="{3E2C65D8-CCC9-4954-B47E-01E7A48ACD2C}">
      <dgm:prSet phldrT="[Text]"/>
      <dgm:spPr/>
      <dgm:t>
        <a:bodyPr/>
        <a:lstStyle/>
        <a:p>
          <a:r>
            <a:rPr lang="en-US" b="1" dirty="0"/>
            <a:t>Themes</a:t>
          </a:r>
          <a:endParaRPr lang="en-GB" b="1" dirty="0"/>
        </a:p>
      </dgm:t>
    </dgm:pt>
    <dgm:pt modelId="{CD6E7802-88A4-4552-997F-D616F159A9D8}" type="sibTrans" cxnId="{5079AD9D-A1C3-4D4C-989E-065EF8C29577}">
      <dgm:prSet/>
      <dgm:spPr/>
      <dgm:t>
        <a:bodyPr/>
        <a:lstStyle/>
        <a:p>
          <a:endParaRPr lang="en-GB"/>
        </a:p>
      </dgm:t>
    </dgm:pt>
    <dgm:pt modelId="{4FCE68CE-0EC2-406E-AA5D-2C0D345FBA1A}" type="parTrans" cxnId="{5079AD9D-A1C3-4D4C-989E-065EF8C29577}">
      <dgm:prSet/>
      <dgm:spPr/>
      <dgm:t>
        <a:bodyPr/>
        <a:lstStyle/>
        <a:p>
          <a:endParaRPr lang="en-GB"/>
        </a:p>
      </dgm:t>
    </dgm:pt>
    <dgm:pt modelId="{3E545335-4C3B-4A92-8F9F-ABE758FA96CB}">
      <dgm:prSet phldrT="[Text]"/>
      <dgm:spPr/>
      <dgm:t>
        <a:bodyPr/>
        <a:lstStyle/>
        <a:p>
          <a:r>
            <a:rPr lang="en-US" dirty="0"/>
            <a:t>Seeking support for the first time</a:t>
          </a:r>
          <a:endParaRPr lang="en-GB" dirty="0"/>
        </a:p>
      </dgm:t>
    </dgm:pt>
    <dgm:pt modelId="{227961FD-5505-44BD-95E7-F7850FFA5C95}" type="sibTrans" cxnId="{34325372-11D7-4D49-8C77-7C75C7DB4E83}">
      <dgm:prSet/>
      <dgm:spPr/>
      <dgm:t>
        <a:bodyPr/>
        <a:lstStyle/>
        <a:p>
          <a:endParaRPr lang="en-GB"/>
        </a:p>
      </dgm:t>
    </dgm:pt>
    <dgm:pt modelId="{FCD14667-D653-419B-AC78-5BB4CF26DB1F}" type="parTrans" cxnId="{34325372-11D7-4D49-8C77-7C75C7DB4E83}">
      <dgm:prSet/>
      <dgm:spPr/>
      <dgm:t>
        <a:bodyPr/>
        <a:lstStyle/>
        <a:p>
          <a:endParaRPr lang="en-GB"/>
        </a:p>
      </dgm:t>
    </dgm:pt>
    <dgm:pt modelId="{57778606-F280-431F-8B3D-BB9CB2FCCEB4}" type="pres">
      <dgm:prSet presAssocID="{1EAC2EF1-2538-4FA1-8D36-0232F2A70348}" presName="Name0" presStyleCnt="0">
        <dgm:presLayoutVars>
          <dgm:chMax val="1"/>
          <dgm:dir/>
          <dgm:animLvl val="ctr"/>
          <dgm:resizeHandles val="exact"/>
        </dgm:presLayoutVars>
      </dgm:prSet>
      <dgm:spPr/>
    </dgm:pt>
    <dgm:pt modelId="{900DFBF1-0FC1-4EC6-AAC3-2848F9DB23E2}" type="pres">
      <dgm:prSet presAssocID="{3E2C65D8-CCC9-4954-B47E-01E7A48ACD2C}" presName="centerShape" presStyleLbl="node0" presStyleIdx="0" presStyleCnt="1"/>
      <dgm:spPr/>
    </dgm:pt>
    <dgm:pt modelId="{7C5F9DFE-B1EC-4A7C-B7CB-8D5412FA786C}" type="pres">
      <dgm:prSet presAssocID="{3E545335-4C3B-4A92-8F9F-ABE758FA96CB}" presName="node" presStyleLbl="node1" presStyleIdx="0" presStyleCnt="5" custScaleX="150506" custScaleY="155262">
        <dgm:presLayoutVars>
          <dgm:bulletEnabled val="1"/>
        </dgm:presLayoutVars>
      </dgm:prSet>
      <dgm:spPr/>
    </dgm:pt>
    <dgm:pt modelId="{CCB21232-A92F-4FFC-A787-2D51493CF95E}" type="pres">
      <dgm:prSet presAssocID="{3E545335-4C3B-4A92-8F9F-ABE758FA96CB}" presName="dummy" presStyleCnt="0"/>
      <dgm:spPr/>
    </dgm:pt>
    <dgm:pt modelId="{5B647FDC-B685-4C49-9E39-E29C0F9A712D}" type="pres">
      <dgm:prSet presAssocID="{227961FD-5505-44BD-95E7-F7850FFA5C95}" presName="sibTrans" presStyleLbl="sibTrans2D1" presStyleIdx="0" presStyleCnt="5"/>
      <dgm:spPr/>
    </dgm:pt>
    <dgm:pt modelId="{543089D1-28E9-4437-BCD2-8E790BC9E6E2}" type="pres">
      <dgm:prSet presAssocID="{5852401E-400D-44B8-8AA7-846B7DDF6F3B}" presName="node" presStyleLbl="node1" presStyleIdx="1" presStyleCnt="5" custScaleX="150506" custScaleY="155262">
        <dgm:presLayoutVars>
          <dgm:bulletEnabled val="1"/>
        </dgm:presLayoutVars>
      </dgm:prSet>
      <dgm:spPr/>
    </dgm:pt>
    <dgm:pt modelId="{2EA796EF-6EDC-44B6-8EA9-17AA15D733CC}" type="pres">
      <dgm:prSet presAssocID="{5852401E-400D-44B8-8AA7-846B7DDF6F3B}" presName="dummy" presStyleCnt="0"/>
      <dgm:spPr/>
    </dgm:pt>
    <dgm:pt modelId="{3579E3DD-8B9A-46CE-B0F3-0F15FA9D4AFA}" type="pres">
      <dgm:prSet presAssocID="{9A8834CE-A5FC-4809-9461-87848634BCC7}" presName="sibTrans" presStyleLbl="sibTrans2D1" presStyleIdx="1" presStyleCnt="5"/>
      <dgm:spPr/>
    </dgm:pt>
    <dgm:pt modelId="{3940F498-ECFD-4C76-BF7C-D7EADE4F4A4F}" type="pres">
      <dgm:prSet presAssocID="{A3933737-7CC0-493E-A378-557439760CA5}" presName="node" presStyleLbl="node1" presStyleIdx="2" presStyleCnt="5" custScaleX="150506" custScaleY="155262">
        <dgm:presLayoutVars>
          <dgm:bulletEnabled val="1"/>
        </dgm:presLayoutVars>
      </dgm:prSet>
      <dgm:spPr/>
    </dgm:pt>
    <dgm:pt modelId="{092402FD-D07E-4C07-B386-53137ED3E7EE}" type="pres">
      <dgm:prSet presAssocID="{A3933737-7CC0-493E-A378-557439760CA5}" presName="dummy" presStyleCnt="0"/>
      <dgm:spPr/>
    </dgm:pt>
    <dgm:pt modelId="{CFB17BE4-F7F0-42CF-A341-811D974A1CA9}" type="pres">
      <dgm:prSet presAssocID="{86DF6CDB-3463-4424-8B6F-AD6AD60CFC34}" presName="sibTrans" presStyleLbl="sibTrans2D1" presStyleIdx="2" presStyleCnt="5"/>
      <dgm:spPr/>
    </dgm:pt>
    <dgm:pt modelId="{FC6A5F7F-881D-4FD8-9C41-D0C1D757CD2B}" type="pres">
      <dgm:prSet presAssocID="{802EEDEB-A7A5-485E-ABE9-94D729D9C60F}" presName="node" presStyleLbl="node1" presStyleIdx="3" presStyleCnt="5" custScaleX="150506" custScaleY="155262">
        <dgm:presLayoutVars>
          <dgm:bulletEnabled val="1"/>
        </dgm:presLayoutVars>
      </dgm:prSet>
      <dgm:spPr/>
    </dgm:pt>
    <dgm:pt modelId="{BCE15E51-95CD-4C5C-AE67-2B39DB6BCF51}" type="pres">
      <dgm:prSet presAssocID="{802EEDEB-A7A5-485E-ABE9-94D729D9C60F}" presName="dummy" presStyleCnt="0"/>
      <dgm:spPr/>
    </dgm:pt>
    <dgm:pt modelId="{3BE6E819-4995-4AF0-BCC3-B49554B7BBB7}" type="pres">
      <dgm:prSet presAssocID="{FE4C0F1C-002C-418D-B057-6778F7793348}" presName="sibTrans" presStyleLbl="sibTrans2D1" presStyleIdx="3" presStyleCnt="5"/>
      <dgm:spPr/>
    </dgm:pt>
    <dgm:pt modelId="{A2B38173-E95B-40C5-940B-E05F2F67588A}" type="pres">
      <dgm:prSet presAssocID="{0E3413E3-2F04-47CE-90E7-284EC67D3167}" presName="node" presStyleLbl="node1" presStyleIdx="4" presStyleCnt="5" custScaleX="150506" custScaleY="155262">
        <dgm:presLayoutVars>
          <dgm:bulletEnabled val="1"/>
        </dgm:presLayoutVars>
      </dgm:prSet>
      <dgm:spPr/>
    </dgm:pt>
    <dgm:pt modelId="{7AF58D33-8E4D-4E3B-9FDF-755849827302}" type="pres">
      <dgm:prSet presAssocID="{0E3413E3-2F04-47CE-90E7-284EC67D3167}" presName="dummy" presStyleCnt="0"/>
      <dgm:spPr/>
    </dgm:pt>
    <dgm:pt modelId="{B74DAAE7-529B-45C2-B998-27C01B334B3A}" type="pres">
      <dgm:prSet presAssocID="{773732C2-7118-408E-83EA-5FEE5F3318AE}" presName="sibTrans" presStyleLbl="sibTrans2D1" presStyleIdx="4" presStyleCnt="5"/>
      <dgm:spPr/>
    </dgm:pt>
  </dgm:ptLst>
  <dgm:cxnLst>
    <dgm:cxn modelId="{86B8720D-9217-4DC5-A735-61FAD9656E5D}" type="presOf" srcId="{0E3413E3-2F04-47CE-90E7-284EC67D3167}" destId="{A2B38173-E95B-40C5-940B-E05F2F67588A}" srcOrd="0" destOrd="0" presId="urn:microsoft.com/office/officeart/2005/8/layout/radial6"/>
    <dgm:cxn modelId="{A80FBD15-EC82-4E63-84B5-3B91FADE89B9}" type="presOf" srcId="{773732C2-7118-408E-83EA-5FEE5F3318AE}" destId="{B74DAAE7-529B-45C2-B998-27C01B334B3A}" srcOrd="0" destOrd="0" presId="urn:microsoft.com/office/officeart/2005/8/layout/radial6"/>
    <dgm:cxn modelId="{9E772C1F-965D-44AF-966B-945299A0849A}" type="presOf" srcId="{802EEDEB-A7A5-485E-ABE9-94D729D9C60F}" destId="{FC6A5F7F-881D-4FD8-9C41-D0C1D757CD2B}" srcOrd="0" destOrd="0" presId="urn:microsoft.com/office/officeart/2005/8/layout/radial6"/>
    <dgm:cxn modelId="{7FB69C26-062A-42CF-89E0-57182C6A33E0}" type="presOf" srcId="{9A8834CE-A5FC-4809-9461-87848634BCC7}" destId="{3579E3DD-8B9A-46CE-B0F3-0F15FA9D4AFA}" srcOrd="0" destOrd="0" presId="urn:microsoft.com/office/officeart/2005/8/layout/radial6"/>
    <dgm:cxn modelId="{8BE95C31-FC61-462D-B8CE-93CBBF878E31}" type="presOf" srcId="{86DF6CDB-3463-4424-8B6F-AD6AD60CFC34}" destId="{CFB17BE4-F7F0-42CF-A341-811D974A1CA9}" srcOrd="0" destOrd="0" presId="urn:microsoft.com/office/officeart/2005/8/layout/radial6"/>
    <dgm:cxn modelId="{FB809E69-77FD-4004-91DE-A662D439FB10}" type="presOf" srcId="{A3933737-7CC0-493E-A378-557439760CA5}" destId="{3940F498-ECFD-4C76-BF7C-D7EADE4F4A4F}" srcOrd="0" destOrd="0" presId="urn:microsoft.com/office/officeart/2005/8/layout/radial6"/>
    <dgm:cxn modelId="{C615216B-2D8E-4B4D-847F-053B850CA116}" type="presOf" srcId="{FE4C0F1C-002C-418D-B057-6778F7793348}" destId="{3BE6E819-4995-4AF0-BCC3-B49554B7BBB7}" srcOrd="0" destOrd="0" presId="urn:microsoft.com/office/officeart/2005/8/layout/radial6"/>
    <dgm:cxn modelId="{4805586E-3F47-4E25-BB6F-8EA32FDF18F8}" type="presOf" srcId="{1EAC2EF1-2538-4FA1-8D36-0232F2A70348}" destId="{57778606-F280-431F-8B3D-BB9CB2FCCEB4}" srcOrd="0" destOrd="0" presId="urn:microsoft.com/office/officeart/2005/8/layout/radial6"/>
    <dgm:cxn modelId="{34325372-11D7-4D49-8C77-7C75C7DB4E83}" srcId="{3E2C65D8-CCC9-4954-B47E-01E7A48ACD2C}" destId="{3E545335-4C3B-4A92-8F9F-ABE758FA96CB}" srcOrd="0" destOrd="0" parTransId="{FCD14667-D653-419B-AC78-5BB4CF26DB1F}" sibTransId="{227961FD-5505-44BD-95E7-F7850FFA5C95}"/>
    <dgm:cxn modelId="{95B61B86-6BD8-4EA8-93E0-16CCC3F39ECB}" type="presOf" srcId="{227961FD-5505-44BD-95E7-F7850FFA5C95}" destId="{5B647FDC-B685-4C49-9E39-E29C0F9A712D}" srcOrd="0" destOrd="0" presId="urn:microsoft.com/office/officeart/2005/8/layout/radial6"/>
    <dgm:cxn modelId="{B60C9B8C-FF6F-43D3-9099-AD888BAAF1F2}" type="presOf" srcId="{3E2C65D8-CCC9-4954-B47E-01E7A48ACD2C}" destId="{900DFBF1-0FC1-4EC6-AAC3-2848F9DB23E2}" srcOrd="0" destOrd="0" presId="urn:microsoft.com/office/officeart/2005/8/layout/radial6"/>
    <dgm:cxn modelId="{5079AD9D-A1C3-4D4C-989E-065EF8C29577}" srcId="{1EAC2EF1-2538-4FA1-8D36-0232F2A70348}" destId="{3E2C65D8-CCC9-4954-B47E-01E7A48ACD2C}" srcOrd="0" destOrd="0" parTransId="{4FCE68CE-0EC2-406E-AA5D-2C0D345FBA1A}" sibTransId="{CD6E7802-88A4-4552-997F-D616F159A9D8}"/>
    <dgm:cxn modelId="{0BB664A0-F6E6-4408-87C9-372CD1B41B48}" type="presOf" srcId="{3E545335-4C3B-4A92-8F9F-ABE758FA96CB}" destId="{7C5F9DFE-B1EC-4A7C-B7CB-8D5412FA786C}" srcOrd="0" destOrd="0" presId="urn:microsoft.com/office/officeart/2005/8/layout/radial6"/>
    <dgm:cxn modelId="{389D65A5-5AE7-47DF-8F48-C9D783C2C997}" srcId="{3E2C65D8-CCC9-4954-B47E-01E7A48ACD2C}" destId="{5852401E-400D-44B8-8AA7-846B7DDF6F3B}" srcOrd="1" destOrd="0" parTransId="{1463B45A-497A-42E9-88B3-BAD763342283}" sibTransId="{9A8834CE-A5FC-4809-9461-87848634BCC7}"/>
    <dgm:cxn modelId="{08A3D7B4-B27C-4497-BD3F-933A096C835D}" type="presOf" srcId="{5852401E-400D-44B8-8AA7-846B7DDF6F3B}" destId="{543089D1-28E9-4437-BCD2-8E790BC9E6E2}" srcOrd="0" destOrd="0" presId="urn:microsoft.com/office/officeart/2005/8/layout/radial6"/>
    <dgm:cxn modelId="{F81181C0-D2BC-416D-BD69-BBA4B1582ECF}" srcId="{3E2C65D8-CCC9-4954-B47E-01E7A48ACD2C}" destId="{0E3413E3-2F04-47CE-90E7-284EC67D3167}" srcOrd="4" destOrd="0" parTransId="{EBD29358-95A5-46C0-BA19-50658D8D398A}" sibTransId="{773732C2-7118-408E-83EA-5FEE5F3318AE}"/>
    <dgm:cxn modelId="{B23291C0-69ED-451A-95A1-C777A623322F}" srcId="{1EAC2EF1-2538-4FA1-8D36-0232F2A70348}" destId="{85D1F4F5-4791-4199-A262-1F5F948FF831}" srcOrd="1" destOrd="0" parTransId="{049FB0E0-B0A9-4CED-B83B-CC34648E0AEE}" sibTransId="{0E188765-FD35-4347-838E-024CF067DF67}"/>
    <dgm:cxn modelId="{33568BD5-C9A2-4F5D-96CE-2E0C00C00AD0}" srcId="{3E2C65D8-CCC9-4954-B47E-01E7A48ACD2C}" destId="{802EEDEB-A7A5-485E-ABE9-94D729D9C60F}" srcOrd="3" destOrd="0" parTransId="{BAD9B1A5-693F-4D4D-91DB-CCAE173B9322}" sibTransId="{FE4C0F1C-002C-418D-B057-6778F7793348}"/>
    <dgm:cxn modelId="{8E2534E4-254C-483B-A59D-E8AF438F0267}" srcId="{3E2C65D8-CCC9-4954-B47E-01E7A48ACD2C}" destId="{A3933737-7CC0-493E-A378-557439760CA5}" srcOrd="2" destOrd="0" parTransId="{C42AC5D9-3951-4350-AA11-25E7C4882C84}" sibTransId="{86DF6CDB-3463-4424-8B6F-AD6AD60CFC34}"/>
    <dgm:cxn modelId="{CCE98EA1-5F8D-43AE-AC95-B389A182398C}" type="presParOf" srcId="{57778606-F280-431F-8B3D-BB9CB2FCCEB4}" destId="{900DFBF1-0FC1-4EC6-AAC3-2848F9DB23E2}" srcOrd="0" destOrd="0" presId="urn:microsoft.com/office/officeart/2005/8/layout/radial6"/>
    <dgm:cxn modelId="{EF23518E-28AF-462F-90F0-6F6C6CC8CC1B}" type="presParOf" srcId="{57778606-F280-431F-8B3D-BB9CB2FCCEB4}" destId="{7C5F9DFE-B1EC-4A7C-B7CB-8D5412FA786C}" srcOrd="1" destOrd="0" presId="urn:microsoft.com/office/officeart/2005/8/layout/radial6"/>
    <dgm:cxn modelId="{0D269C0A-0A1D-4864-8F8A-952032FA2441}" type="presParOf" srcId="{57778606-F280-431F-8B3D-BB9CB2FCCEB4}" destId="{CCB21232-A92F-4FFC-A787-2D51493CF95E}" srcOrd="2" destOrd="0" presId="urn:microsoft.com/office/officeart/2005/8/layout/radial6"/>
    <dgm:cxn modelId="{5E28D0EA-B17F-4730-ACBC-1D779205BE64}" type="presParOf" srcId="{57778606-F280-431F-8B3D-BB9CB2FCCEB4}" destId="{5B647FDC-B685-4C49-9E39-E29C0F9A712D}" srcOrd="3" destOrd="0" presId="urn:microsoft.com/office/officeart/2005/8/layout/radial6"/>
    <dgm:cxn modelId="{71CBBB70-B2E8-432A-90EF-6609C60D8B32}" type="presParOf" srcId="{57778606-F280-431F-8B3D-BB9CB2FCCEB4}" destId="{543089D1-28E9-4437-BCD2-8E790BC9E6E2}" srcOrd="4" destOrd="0" presId="urn:microsoft.com/office/officeart/2005/8/layout/radial6"/>
    <dgm:cxn modelId="{3D70A938-F6FA-4618-B81D-10C580B8E185}" type="presParOf" srcId="{57778606-F280-431F-8B3D-BB9CB2FCCEB4}" destId="{2EA796EF-6EDC-44B6-8EA9-17AA15D733CC}" srcOrd="5" destOrd="0" presId="urn:microsoft.com/office/officeart/2005/8/layout/radial6"/>
    <dgm:cxn modelId="{E8BF7CCD-50E4-4955-B287-27356208DDA3}" type="presParOf" srcId="{57778606-F280-431F-8B3D-BB9CB2FCCEB4}" destId="{3579E3DD-8B9A-46CE-B0F3-0F15FA9D4AFA}" srcOrd="6" destOrd="0" presId="urn:microsoft.com/office/officeart/2005/8/layout/radial6"/>
    <dgm:cxn modelId="{B11160ED-7776-4357-A597-3F25D8F48EBB}" type="presParOf" srcId="{57778606-F280-431F-8B3D-BB9CB2FCCEB4}" destId="{3940F498-ECFD-4C76-BF7C-D7EADE4F4A4F}" srcOrd="7" destOrd="0" presId="urn:microsoft.com/office/officeart/2005/8/layout/radial6"/>
    <dgm:cxn modelId="{5993BBEC-9612-4032-94C1-B1ED2A6AF113}" type="presParOf" srcId="{57778606-F280-431F-8B3D-BB9CB2FCCEB4}" destId="{092402FD-D07E-4C07-B386-53137ED3E7EE}" srcOrd="8" destOrd="0" presId="urn:microsoft.com/office/officeart/2005/8/layout/radial6"/>
    <dgm:cxn modelId="{DA5F0011-A420-4576-B2EB-326A1566A0EE}" type="presParOf" srcId="{57778606-F280-431F-8B3D-BB9CB2FCCEB4}" destId="{CFB17BE4-F7F0-42CF-A341-811D974A1CA9}" srcOrd="9" destOrd="0" presId="urn:microsoft.com/office/officeart/2005/8/layout/radial6"/>
    <dgm:cxn modelId="{405140C5-8F9B-458E-8626-6633573F667A}" type="presParOf" srcId="{57778606-F280-431F-8B3D-BB9CB2FCCEB4}" destId="{FC6A5F7F-881D-4FD8-9C41-D0C1D757CD2B}" srcOrd="10" destOrd="0" presId="urn:microsoft.com/office/officeart/2005/8/layout/radial6"/>
    <dgm:cxn modelId="{5186DFB3-9A75-44CD-AA01-5A4388917E7E}" type="presParOf" srcId="{57778606-F280-431F-8B3D-BB9CB2FCCEB4}" destId="{BCE15E51-95CD-4C5C-AE67-2B39DB6BCF51}" srcOrd="11" destOrd="0" presId="urn:microsoft.com/office/officeart/2005/8/layout/radial6"/>
    <dgm:cxn modelId="{403F0328-6388-4B76-9338-D105AE6AC827}" type="presParOf" srcId="{57778606-F280-431F-8B3D-BB9CB2FCCEB4}" destId="{3BE6E819-4995-4AF0-BCC3-B49554B7BBB7}" srcOrd="12" destOrd="0" presId="urn:microsoft.com/office/officeart/2005/8/layout/radial6"/>
    <dgm:cxn modelId="{5A1FA1F0-18C0-4F06-A7F6-BF828C08E4BE}" type="presParOf" srcId="{57778606-F280-431F-8B3D-BB9CB2FCCEB4}" destId="{A2B38173-E95B-40C5-940B-E05F2F67588A}" srcOrd="13" destOrd="0" presId="urn:microsoft.com/office/officeart/2005/8/layout/radial6"/>
    <dgm:cxn modelId="{2FD137D2-8B61-42D6-8A63-9194CC3B397F}" type="presParOf" srcId="{57778606-F280-431F-8B3D-BB9CB2FCCEB4}" destId="{7AF58D33-8E4D-4E3B-9FDF-755849827302}" srcOrd="14" destOrd="0" presId="urn:microsoft.com/office/officeart/2005/8/layout/radial6"/>
    <dgm:cxn modelId="{887174F9-1158-4DB4-9029-8F5D312EBF61}" type="presParOf" srcId="{57778606-F280-431F-8B3D-BB9CB2FCCEB4}" destId="{B74DAAE7-529B-45C2-B998-27C01B334B3A}" srcOrd="15"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88756-9660-4DB1-8398-05F8760EB3B2}">
      <dsp:nvSpPr>
        <dsp:cNvPr id="0" name=""/>
        <dsp:cNvSpPr/>
      </dsp:nvSpPr>
      <dsp:spPr>
        <a:xfrm>
          <a:off x="1229232" y="54129"/>
          <a:ext cx="2598232" cy="2598232"/>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Lived experience</a:t>
          </a:r>
          <a:endParaRPr lang="en-GB" sz="2700" kern="1200" dirty="0"/>
        </a:p>
      </dsp:txBody>
      <dsp:txXfrm>
        <a:off x="1575663" y="508820"/>
        <a:ext cx="1905370" cy="1169204"/>
      </dsp:txXfrm>
    </dsp:sp>
    <dsp:sp modelId="{750B9FE1-B779-4E7D-9F8B-3F655CFD21B5}">
      <dsp:nvSpPr>
        <dsp:cNvPr id="0" name=""/>
        <dsp:cNvSpPr/>
      </dsp:nvSpPr>
      <dsp:spPr>
        <a:xfrm>
          <a:off x="2166761" y="1678025"/>
          <a:ext cx="2598232" cy="2598232"/>
        </a:xfrm>
        <a:prstGeom prst="ellipse">
          <a:avLst/>
        </a:prstGeom>
        <a:solidFill>
          <a:schemeClr val="accent2">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Research based experience </a:t>
          </a:r>
          <a:endParaRPr lang="en-GB" sz="2700" kern="1200" dirty="0"/>
        </a:p>
      </dsp:txBody>
      <dsp:txXfrm>
        <a:off x="2961387" y="2349235"/>
        <a:ext cx="1558939" cy="1429028"/>
      </dsp:txXfrm>
    </dsp:sp>
    <dsp:sp modelId="{CDFC3153-DA07-41FD-9DC6-A470D9940F41}">
      <dsp:nvSpPr>
        <dsp:cNvPr id="0" name=""/>
        <dsp:cNvSpPr/>
      </dsp:nvSpPr>
      <dsp:spPr>
        <a:xfrm>
          <a:off x="291703" y="1678025"/>
          <a:ext cx="2598232" cy="2598232"/>
        </a:xfrm>
        <a:prstGeom prst="ellipse">
          <a:avLst/>
        </a:prstGeom>
        <a:solidFill>
          <a:schemeClr val="accent5">
            <a:alpha val="50000"/>
            <a:hueOff val="-2238294"/>
            <a:satOff val="4775"/>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kern="1200" dirty="0"/>
            <a:t>Practice based experience</a:t>
          </a:r>
          <a:endParaRPr lang="en-GB" sz="2700" kern="1200" dirty="0"/>
        </a:p>
      </dsp:txBody>
      <dsp:txXfrm>
        <a:off x="536370" y="2349235"/>
        <a:ext cx="1558939" cy="1429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DAAE7-529B-45C2-B998-27C01B334B3A}">
      <dsp:nvSpPr>
        <dsp:cNvPr id="0" name=""/>
        <dsp:cNvSpPr/>
      </dsp:nvSpPr>
      <dsp:spPr>
        <a:xfrm>
          <a:off x="1481492" y="574078"/>
          <a:ext cx="3726105" cy="3726105"/>
        </a:xfrm>
        <a:prstGeom prst="blockArc">
          <a:avLst>
            <a:gd name="adj1" fmla="val 11880000"/>
            <a:gd name="adj2" fmla="val 162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E6E819-4995-4AF0-BCC3-B49554B7BBB7}">
      <dsp:nvSpPr>
        <dsp:cNvPr id="0" name=""/>
        <dsp:cNvSpPr/>
      </dsp:nvSpPr>
      <dsp:spPr>
        <a:xfrm>
          <a:off x="1481492" y="574078"/>
          <a:ext cx="3726105" cy="3726105"/>
        </a:xfrm>
        <a:prstGeom prst="blockArc">
          <a:avLst>
            <a:gd name="adj1" fmla="val 7560000"/>
            <a:gd name="adj2" fmla="val 1188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B17BE4-F7F0-42CF-A341-811D974A1CA9}">
      <dsp:nvSpPr>
        <dsp:cNvPr id="0" name=""/>
        <dsp:cNvSpPr/>
      </dsp:nvSpPr>
      <dsp:spPr>
        <a:xfrm>
          <a:off x="1481492" y="574078"/>
          <a:ext cx="3726105" cy="3726105"/>
        </a:xfrm>
        <a:prstGeom prst="blockArc">
          <a:avLst>
            <a:gd name="adj1" fmla="val 3240000"/>
            <a:gd name="adj2" fmla="val 756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79E3DD-8B9A-46CE-B0F3-0F15FA9D4AFA}">
      <dsp:nvSpPr>
        <dsp:cNvPr id="0" name=""/>
        <dsp:cNvSpPr/>
      </dsp:nvSpPr>
      <dsp:spPr>
        <a:xfrm>
          <a:off x="1481492" y="574078"/>
          <a:ext cx="3726105" cy="3726105"/>
        </a:xfrm>
        <a:prstGeom prst="blockArc">
          <a:avLst>
            <a:gd name="adj1" fmla="val 20520000"/>
            <a:gd name="adj2" fmla="val 324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647FDC-B685-4C49-9E39-E29C0F9A712D}">
      <dsp:nvSpPr>
        <dsp:cNvPr id="0" name=""/>
        <dsp:cNvSpPr/>
      </dsp:nvSpPr>
      <dsp:spPr>
        <a:xfrm>
          <a:off x="1481492" y="574078"/>
          <a:ext cx="3726105" cy="3726105"/>
        </a:xfrm>
        <a:prstGeom prst="blockArc">
          <a:avLst>
            <a:gd name="adj1" fmla="val 16200000"/>
            <a:gd name="adj2" fmla="val 2052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00DFBF1-0FC1-4EC6-AAC3-2848F9DB23E2}">
      <dsp:nvSpPr>
        <dsp:cNvPr id="0" name=""/>
        <dsp:cNvSpPr/>
      </dsp:nvSpPr>
      <dsp:spPr>
        <a:xfrm>
          <a:off x="2487178" y="1579765"/>
          <a:ext cx="1714732" cy="17147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a:t>Themes</a:t>
          </a:r>
          <a:endParaRPr lang="en-GB" sz="2700" b="1" kern="1200" dirty="0"/>
        </a:p>
      </dsp:txBody>
      <dsp:txXfrm>
        <a:off x="2738295" y="1830882"/>
        <a:ext cx="1212498" cy="1212498"/>
      </dsp:txXfrm>
    </dsp:sp>
    <dsp:sp modelId="{7C5F9DFE-B1EC-4A7C-B7CB-8D5412FA786C}">
      <dsp:nvSpPr>
        <dsp:cNvPr id="0" name=""/>
        <dsp:cNvSpPr/>
      </dsp:nvSpPr>
      <dsp:spPr>
        <a:xfrm>
          <a:off x="2441273" y="-314524"/>
          <a:ext cx="1806542" cy="1863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Seeking support for the first time</a:t>
          </a:r>
          <a:endParaRPr lang="en-GB" sz="1800" kern="1200" dirty="0"/>
        </a:p>
      </dsp:txBody>
      <dsp:txXfrm>
        <a:off x="2705835" y="-41602"/>
        <a:ext cx="1277418" cy="1317785"/>
      </dsp:txXfrm>
    </dsp:sp>
    <dsp:sp modelId="{543089D1-28E9-4437-BCD2-8E790BC9E6E2}">
      <dsp:nvSpPr>
        <dsp:cNvPr id="0" name=""/>
        <dsp:cNvSpPr/>
      </dsp:nvSpPr>
      <dsp:spPr>
        <a:xfrm>
          <a:off x="4172045" y="942954"/>
          <a:ext cx="1806542" cy="1863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Unhelpful support</a:t>
          </a:r>
          <a:endParaRPr lang="en-GB" sz="1800" kern="1200" dirty="0"/>
        </a:p>
      </dsp:txBody>
      <dsp:txXfrm>
        <a:off x="4436607" y="1215876"/>
        <a:ext cx="1277418" cy="1317785"/>
      </dsp:txXfrm>
    </dsp:sp>
    <dsp:sp modelId="{3940F498-ECFD-4C76-BF7C-D7EADE4F4A4F}">
      <dsp:nvSpPr>
        <dsp:cNvPr id="0" name=""/>
        <dsp:cNvSpPr/>
      </dsp:nvSpPr>
      <dsp:spPr>
        <a:xfrm>
          <a:off x="3510949" y="2977599"/>
          <a:ext cx="1806542" cy="1863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Helpful support</a:t>
          </a:r>
          <a:endParaRPr lang="en-GB" sz="1800" kern="1200" dirty="0"/>
        </a:p>
      </dsp:txBody>
      <dsp:txXfrm>
        <a:off x="3775511" y="3250521"/>
        <a:ext cx="1277418" cy="1317785"/>
      </dsp:txXfrm>
    </dsp:sp>
    <dsp:sp modelId="{FC6A5F7F-881D-4FD8-9C41-D0C1D757CD2B}">
      <dsp:nvSpPr>
        <dsp:cNvPr id="0" name=""/>
        <dsp:cNvSpPr/>
      </dsp:nvSpPr>
      <dsp:spPr>
        <a:xfrm>
          <a:off x="1371597" y="2977599"/>
          <a:ext cx="1806542" cy="1863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Support for professionals</a:t>
          </a:r>
          <a:endParaRPr lang="en-GB" sz="1800" kern="1200" dirty="0"/>
        </a:p>
      </dsp:txBody>
      <dsp:txXfrm>
        <a:off x="1636159" y="3250521"/>
        <a:ext cx="1277418" cy="1317785"/>
      </dsp:txXfrm>
    </dsp:sp>
    <dsp:sp modelId="{A2B38173-E95B-40C5-940B-E05F2F67588A}">
      <dsp:nvSpPr>
        <dsp:cNvPr id="0" name=""/>
        <dsp:cNvSpPr/>
      </dsp:nvSpPr>
      <dsp:spPr>
        <a:xfrm>
          <a:off x="710501" y="942954"/>
          <a:ext cx="1806542" cy="18636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Capacity in the survivor-led sector</a:t>
          </a:r>
          <a:endParaRPr lang="en-GB" sz="1800" kern="1200" dirty="0"/>
        </a:p>
      </dsp:txBody>
      <dsp:txXfrm>
        <a:off x="975063" y="1215876"/>
        <a:ext cx="1277418" cy="13177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67DA5-3F45-42E3-8A41-3D83D2D3FEC3}" type="datetimeFigureOut">
              <a:rPr lang="en-GB" smtClean="0"/>
              <a:t>09/03/2021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244C8B-19DD-4D47-9DC2-CF30B3482569}" type="slidenum">
              <a:rPr lang="en-GB" smtClean="0"/>
              <a:t>‹#›</a:t>
            </a:fld>
            <a:endParaRPr lang="en-GB"/>
          </a:p>
        </p:txBody>
      </p:sp>
    </p:spTree>
    <p:extLst>
      <p:ext uri="{BB962C8B-B14F-4D97-AF65-F5344CB8AC3E}">
        <p14:creationId xmlns:p14="http://schemas.microsoft.com/office/powerpoint/2010/main" val="3033776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than a decade in the sector, also a trustee of Rape Crisis England and Wales and previous a trustee of the National Self Harm Network. </a:t>
            </a:r>
          </a:p>
          <a:p>
            <a:endParaRPr lang="en-US" dirty="0"/>
          </a:p>
          <a:p>
            <a:r>
              <a:rPr lang="en-US" dirty="0"/>
              <a:t>Research is on survivor engagement in 3</a:t>
            </a:r>
            <a:r>
              <a:rPr lang="en-US" baseline="30000" dirty="0"/>
              <a:t>rd</a:t>
            </a:r>
            <a:r>
              <a:rPr lang="en-US" dirty="0"/>
              <a:t> sector organizations, specifically VAWG ones</a:t>
            </a: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2</a:t>
            </a:fld>
            <a:endParaRPr lang="en-GB"/>
          </a:p>
        </p:txBody>
      </p:sp>
    </p:spTree>
    <p:extLst>
      <p:ext uri="{BB962C8B-B14F-4D97-AF65-F5344CB8AC3E}">
        <p14:creationId xmlns:p14="http://schemas.microsoft.com/office/powerpoint/2010/main" val="1237533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ensuring lived experience is embedded throughout the work of the network, including providing a sounding board to questions the network has, commentaries on journal articles, shaping the grant criteria, and scoring the applications. </a:t>
            </a: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3</a:t>
            </a:fld>
            <a:endParaRPr lang="en-GB"/>
          </a:p>
        </p:txBody>
      </p:sp>
    </p:spTree>
    <p:extLst>
      <p:ext uri="{BB962C8B-B14F-4D97-AF65-F5344CB8AC3E}">
        <p14:creationId xmlns:p14="http://schemas.microsoft.com/office/powerpoint/2010/main" val="4231193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err="1"/>
              <a:t>Recognise</a:t>
            </a:r>
            <a:r>
              <a:rPr lang="en-US" dirty="0"/>
              <a:t> many researchers have their own LE, but also needs to involve others, from start to finish – this should cover the concept of the research through to dissemination (e.g. as co-collaborators on funding applications and designs and co-authors on papers. Also consideration of support/supervision needs (of all researchers)</a:t>
            </a:r>
          </a:p>
          <a:p>
            <a:pPr marL="228600" indent="-228600">
              <a:buAutoNum type="arabicParenR"/>
            </a:pPr>
            <a:r>
              <a:rPr lang="en-GB" dirty="0"/>
              <a:t>Outlined by the National Institute for Health Research but will also be looking for people who have considered all costs – e.g. important to bear in mind those with LE may need extra prep time – should also consider the costs to individuals in terms of preparing for bids time wise, and ensure that this is factored in (i.e. don’t send the draft bid to someone with 3 days to go) </a:t>
            </a:r>
          </a:p>
        </p:txBody>
      </p:sp>
      <p:sp>
        <p:nvSpPr>
          <p:cNvPr id="4" name="Slide Number Placeholder 3"/>
          <p:cNvSpPr>
            <a:spLocks noGrp="1"/>
          </p:cNvSpPr>
          <p:nvPr>
            <p:ph type="sldNum" sz="quarter" idx="5"/>
          </p:nvPr>
        </p:nvSpPr>
        <p:spPr/>
        <p:txBody>
          <a:bodyPr/>
          <a:lstStyle/>
          <a:p>
            <a:fld id="{1E3CE91C-3201-4665-A4FC-A9AB125162AD}" type="slidenum">
              <a:rPr lang="en-GB" smtClean="0"/>
              <a:t>4</a:t>
            </a:fld>
            <a:endParaRPr lang="en-GB"/>
          </a:p>
        </p:txBody>
      </p:sp>
    </p:spTree>
    <p:extLst>
      <p:ext uri="{BB962C8B-B14F-4D97-AF65-F5344CB8AC3E}">
        <p14:creationId xmlns:p14="http://schemas.microsoft.com/office/powerpoint/2010/main" val="214444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Principles: Builds on the premise of ‘nothing about us, without us’ and equality within working relationships – valuing service users and those with LE as on the same level as other researchers</a:t>
            </a:r>
          </a:p>
          <a:p>
            <a:pPr marL="228600" indent="-228600">
              <a:buAutoNum type="arabicParenR"/>
            </a:pPr>
            <a:r>
              <a:rPr lang="en-GB" dirty="0"/>
              <a:t>Purpose: should have an outcome to create improvements – this should be shared with all involved </a:t>
            </a:r>
          </a:p>
          <a:p>
            <a:pPr marL="228600" indent="-228600">
              <a:buAutoNum type="arabicParenR"/>
            </a:pPr>
            <a:r>
              <a:rPr lang="en-GB" dirty="0"/>
              <a:t>Principles: Need to consider involvement at every level – builds on principles, ask yourself are there areas where LE is missing (</a:t>
            </a:r>
            <a:r>
              <a:rPr lang="en-GB" dirty="0" err="1"/>
              <a:t>previour</a:t>
            </a:r>
            <a:r>
              <a:rPr lang="en-GB" dirty="0"/>
              <a:t> grant rounds this was evident in the design of the research and dissemination in terms of co-authoring papers etc) </a:t>
            </a:r>
          </a:p>
          <a:p>
            <a:pPr marL="228600" indent="-228600">
              <a:buAutoNum type="arabicParenR"/>
            </a:pPr>
            <a:r>
              <a:rPr lang="en-GB" dirty="0"/>
              <a:t>Process: clear involvement, JDs, clear recruitment processes etc, clear comes, good support and training in place</a:t>
            </a:r>
          </a:p>
          <a:p>
            <a:pPr marL="228600" indent="-228600">
              <a:buAutoNum type="arabicParenR"/>
            </a:pPr>
            <a:r>
              <a:rPr lang="en-GB" dirty="0"/>
              <a:t>Impact: not good enough to have involvement for involvements sake – need to think about tangible benefits (both in terms of learning from project but could also be in terms of for the LE/3</a:t>
            </a:r>
            <a:r>
              <a:rPr lang="en-GB" baseline="30000" dirty="0"/>
              <a:t>rd</a:t>
            </a:r>
            <a:r>
              <a:rPr lang="en-GB" dirty="0"/>
              <a:t> sector orgs in terms of gaining skills and experience) </a:t>
            </a:r>
          </a:p>
        </p:txBody>
      </p:sp>
      <p:sp>
        <p:nvSpPr>
          <p:cNvPr id="4" name="Slide Number Placeholder 3"/>
          <p:cNvSpPr>
            <a:spLocks noGrp="1"/>
          </p:cNvSpPr>
          <p:nvPr>
            <p:ph type="sldNum" sz="quarter" idx="5"/>
          </p:nvPr>
        </p:nvSpPr>
        <p:spPr/>
        <p:txBody>
          <a:bodyPr/>
          <a:lstStyle/>
          <a:p>
            <a:fld id="{1E3CE91C-3201-4665-A4FC-A9AB125162AD}" type="slidenum">
              <a:rPr lang="en-GB" smtClean="0"/>
              <a:t>5</a:t>
            </a:fld>
            <a:endParaRPr lang="en-GB"/>
          </a:p>
        </p:txBody>
      </p:sp>
    </p:spTree>
    <p:extLst>
      <p:ext uri="{BB962C8B-B14F-4D97-AF65-F5344CB8AC3E}">
        <p14:creationId xmlns:p14="http://schemas.microsoft.com/office/powerpoint/2010/main" val="1227136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Co-authored with </a:t>
            </a:r>
            <a:r>
              <a:rPr lang="en-US" dirty="0" err="1"/>
              <a:t>McPin</a:t>
            </a:r>
            <a:r>
              <a:rPr lang="en-US" dirty="0"/>
              <a:t> &amp; Survivors Voices</a:t>
            </a:r>
          </a:p>
          <a:p>
            <a:pPr marL="0" indent="0">
              <a:buNone/>
            </a:pPr>
            <a:r>
              <a:rPr lang="en-US" dirty="0"/>
              <a:t>Informs the concept note</a:t>
            </a:r>
          </a:p>
          <a:p>
            <a:pPr marL="0" indent="0">
              <a:buNone/>
            </a:pPr>
            <a:endParaRPr lang="en-US" dirty="0"/>
          </a:p>
          <a:p>
            <a:pPr marL="0" indent="0">
              <a:buNone/>
            </a:pPr>
            <a:r>
              <a:rPr lang="en-US" dirty="0"/>
              <a:t>Seeking support – what are the barriers to access? </a:t>
            </a:r>
          </a:p>
          <a:p>
            <a:pPr marL="0" indent="0">
              <a:buNone/>
            </a:pPr>
            <a:r>
              <a:rPr lang="en-US" dirty="0"/>
              <a:t>Unhelpful support – what do survivors find unhelpful or harmful in existing services or support provision?</a:t>
            </a:r>
          </a:p>
          <a:p>
            <a:pPr marL="0" indent="0">
              <a:buNone/>
            </a:pPr>
            <a:r>
              <a:rPr lang="en-US" dirty="0"/>
              <a:t>Helpful support – what does helpful support looking like from a survivors perspective?</a:t>
            </a:r>
          </a:p>
          <a:p>
            <a:pPr marL="0" indent="0">
              <a:buNone/>
            </a:pPr>
            <a:r>
              <a:rPr lang="en-US" dirty="0"/>
              <a:t>Support for professionals – what can professionals be supported to provide better support for survivors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Capacity in the survivor-led sector – what is the scale, capacity and funding of survivor led </a:t>
            </a:r>
            <a:r>
              <a:rPr lang="en-US" dirty="0" err="1"/>
              <a:t>organisations</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indent="0">
              <a:buNone/>
            </a:pP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6</a:t>
            </a:fld>
            <a:endParaRPr lang="en-GB"/>
          </a:p>
        </p:txBody>
      </p:sp>
    </p:spTree>
    <p:extLst>
      <p:ext uri="{BB962C8B-B14F-4D97-AF65-F5344CB8AC3E}">
        <p14:creationId xmlns:p14="http://schemas.microsoft.com/office/powerpoint/2010/main" val="320608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800" dirty="0">
                <a:solidFill>
                  <a:srgbClr val="000000"/>
                </a:solidFill>
                <a:effectLst/>
                <a:highlight>
                  <a:srgbClr val="FFFF00"/>
                </a:highlight>
                <a:latin typeface="Calibri" panose="020F0502020204030204" pitchFamily="34" charset="0"/>
                <a:ea typeface="Calibri" panose="020F0502020204030204" pitchFamily="34" charset="0"/>
              </a:rPr>
              <a:t>Date for Webinar TBC </a:t>
            </a:r>
            <a:r>
              <a:rPr lang="en-US" sz="4000" dirty="0">
                <a:cs typeface="Calibri"/>
              </a:rPr>
              <a:t>There will be an opportunity for an interactive Q&amp;A session and to book a 15-minute slot to talk through your involvement ideas with the group. </a:t>
            </a:r>
            <a:endParaRPr lang="en-GB" sz="1800" dirty="0">
              <a:solidFill>
                <a:srgbClr val="000000"/>
              </a:solidFill>
              <a:effectLst/>
              <a:highlight>
                <a:srgbClr val="FFFF00"/>
              </a:highlight>
              <a:latin typeface="Calibri" panose="020F0502020204030204" pitchFamily="34" charset="0"/>
              <a:ea typeface="Calibri" panose="020F0502020204030204" pitchFamily="34" charset="0"/>
            </a:endParaRPr>
          </a:p>
          <a:p>
            <a:pPr marL="0" indent="0">
              <a:buNone/>
            </a:pPr>
            <a:endParaRPr lang="en-GB" sz="1800" dirty="0">
              <a:solidFill>
                <a:srgbClr val="000000"/>
              </a:solidFill>
              <a:effectLst/>
              <a:highlight>
                <a:srgbClr val="FFFF00"/>
              </a:highlight>
              <a:latin typeface="Calibri" panose="020F0502020204030204" pitchFamily="34" charset="0"/>
            </a:endParaRPr>
          </a:p>
          <a:p>
            <a:pPr marL="0" indent="0">
              <a:buNone/>
            </a:pPr>
            <a:endParaRPr lang="en-GB" dirty="0"/>
          </a:p>
          <a:p>
            <a:pPr marL="0" indent="0">
              <a:buNone/>
            </a:pP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7</a:t>
            </a:fld>
            <a:endParaRPr lang="en-GB"/>
          </a:p>
        </p:txBody>
      </p:sp>
    </p:spTree>
    <p:extLst>
      <p:ext uri="{BB962C8B-B14F-4D97-AF65-F5344CB8AC3E}">
        <p14:creationId xmlns:p14="http://schemas.microsoft.com/office/powerpoint/2010/main" val="84321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4000" dirty="0">
                <a:cs typeface="Calibri"/>
              </a:rPr>
              <a:t>These criteria offer extra structure to help you better plan the role of lived experience involvement in your work. Please see our “frequently asked questions” for details of our scoring criteria. </a:t>
            </a:r>
            <a:endParaRPr lang="en-GB" sz="1800" dirty="0">
              <a:solidFill>
                <a:srgbClr val="000000"/>
              </a:solidFill>
              <a:effectLst/>
              <a:highlight>
                <a:srgbClr val="FFFF00"/>
              </a:highlight>
              <a:latin typeface="Calibri" panose="020F0502020204030204" pitchFamily="34" charset="0"/>
            </a:endParaRPr>
          </a:p>
          <a:p>
            <a:pPr marL="0" indent="0">
              <a:buNone/>
            </a:pPr>
            <a:endParaRPr lang="en-GB" dirty="0"/>
          </a:p>
          <a:p>
            <a:pPr marL="0" indent="0">
              <a:buNone/>
            </a:pP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8</a:t>
            </a:fld>
            <a:endParaRPr lang="en-GB"/>
          </a:p>
        </p:txBody>
      </p:sp>
    </p:spTree>
    <p:extLst>
      <p:ext uri="{BB962C8B-B14F-4D97-AF65-F5344CB8AC3E}">
        <p14:creationId xmlns:p14="http://schemas.microsoft.com/office/powerpoint/2010/main" val="58758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a:p>
            <a:pPr marL="0" indent="0">
              <a:buNone/>
            </a:pPr>
            <a:endParaRPr lang="en-GB" dirty="0"/>
          </a:p>
        </p:txBody>
      </p:sp>
      <p:sp>
        <p:nvSpPr>
          <p:cNvPr id="4" name="Slide Number Placeholder 3"/>
          <p:cNvSpPr>
            <a:spLocks noGrp="1"/>
          </p:cNvSpPr>
          <p:nvPr>
            <p:ph type="sldNum" sz="quarter" idx="5"/>
          </p:nvPr>
        </p:nvSpPr>
        <p:spPr/>
        <p:txBody>
          <a:bodyPr/>
          <a:lstStyle/>
          <a:p>
            <a:fld id="{1E3CE91C-3201-4665-A4FC-A9AB125162AD}" type="slidenum">
              <a:rPr lang="en-GB" smtClean="0"/>
              <a:t>9</a:t>
            </a:fld>
            <a:endParaRPr lang="en-GB"/>
          </a:p>
        </p:txBody>
      </p:sp>
    </p:spTree>
    <p:extLst>
      <p:ext uri="{BB962C8B-B14F-4D97-AF65-F5344CB8AC3E}">
        <p14:creationId xmlns:p14="http://schemas.microsoft.com/office/powerpoint/2010/main" val="3673839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A7EA-F8C1-49F9-8CF6-B6E88E18B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FD336D-ACE0-4E7B-8D9B-9698D03F6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EE80F4-3461-45AF-8CB0-ACCF3F61D13B}"/>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5" name="Footer Placeholder 4">
            <a:extLst>
              <a:ext uri="{FF2B5EF4-FFF2-40B4-BE49-F238E27FC236}">
                <a16:creationId xmlns:a16="http://schemas.microsoft.com/office/drawing/2014/main" id="{876D7473-F943-4DDF-8872-792F1B862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E01049-B1ED-4B22-BA68-F61AF4AC6434}"/>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6258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5329-43FA-4379-A1B5-8A8F791A4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0E5A4E-1ECA-4C93-ABC6-3DD7981F30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2A4CFB-02C8-4B8A-9371-7EE059BF31C3}"/>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5" name="Footer Placeholder 4">
            <a:extLst>
              <a:ext uri="{FF2B5EF4-FFF2-40B4-BE49-F238E27FC236}">
                <a16:creationId xmlns:a16="http://schemas.microsoft.com/office/drawing/2014/main" id="{75534481-0B37-4B6C-8E46-0C9E913D2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9B556A-BC51-45EE-86E7-F57D6025C980}"/>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45043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7186B9-B6C0-4672-812C-72055ADBAB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E69693-7213-4C4F-80E8-6625EEE050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AE4B55-8B07-4E41-8D5F-77A32D6EF167}"/>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5" name="Footer Placeholder 4">
            <a:extLst>
              <a:ext uri="{FF2B5EF4-FFF2-40B4-BE49-F238E27FC236}">
                <a16:creationId xmlns:a16="http://schemas.microsoft.com/office/drawing/2014/main" id="{8823A9B7-130F-416A-8AD0-652EED15ED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DAC151-381C-4137-AEE5-10C3E98496F9}"/>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59089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8220-2AFD-425F-8021-B69F140478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DE77D-E550-4B8D-BC02-123E2427C0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FF6563-E6C0-4089-A358-9D1B5787A5B3}"/>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5" name="Footer Placeholder 4">
            <a:extLst>
              <a:ext uri="{FF2B5EF4-FFF2-40B4-BE49-F238E27FC236}">
                <a16:creationId xmlns:a16="http://schemas.microsoft.com/office/drawing/2014/main" id="{4C2ACC79-F686-4172-8B34-B04180F098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6B2ECF-94B1-4DA5-9DCE-975ADDE63A9C}"/>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36400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866E7-7C8B-4CB1-AAB4-B56F918C2D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1E7225-2E31-4A48-AB4B-8DF3BB3FFA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80D12D-A0F0-4EB5-8E5D-C7092CDDED5B}"/>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5" name="Footer Placeholder 4">
            <a:extLst>
              <a:ext uri="{FF2B5EF4-FFF2-40B4-BE49-F238E27FC236}">
                <a16:creationId xmlns:a16="http://schemas.microsoft.com/office/drawing/2014/main" id="{CD08C3F4-4B60-446A-8FC7-F8333A1443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96559D-8567-4DA0-9E39-C3A35C1A0D95}"/>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291341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1538-96E1-4CE0-BDA0-0B0DC52D65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E381BC-961B-475B-81DC-332E81B78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AAA156-9FCC-49EE-AB38-A29D59D97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BD9F88-9555-42B6-B1FA-A549433B2EA7}"/>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6" name="Footer Placeholder 5">
            <a:extLst>
              <a:ext uri="{FF2B5EF4-FFF2-40B4-BE49-F238E27FC236}">
                <a16:creationId xmlns:a16="http://schemas.microsoft.com/office/drawing/2014/main" id="{69FC55D3-9C30-4ADA-91CD-23ED13B197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B6E233-11F0-4B0A-8BAE-85469E3EA480}"/>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217728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EC65-4277-45C0-9EBB-B1491CEDB6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9ED3E3-DB61-4483-B333-97A2981D1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2B5E53-58DE-4633-9ECE-AFB8A81B0B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F174C8-B1DD-4181-B766-96761F550F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253E3E-A40B-4928-95FD-834BDC0D3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6A2F85-6E32-4E45-A728-489A511D2536}"/>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8" name="Footer Placeholder 7">
            <a:extLst>
              <a:ext uri="{FF2B5EF4-FFF2-40B4-BE49-F238E27FC236}">
                <a16:creationId xmlns:a16="http://schemas.microsoft.com/office/drawing/2014/main" id="{168E4BA9-723F-4798-AFE5-BCAD7ADA4A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08155E-64DD-4E6B-A454-3A89E4F13A4C}"/>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13692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3C317-0AC6-46AF-ABF1-621075B519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F9859-72AC-4277-91D1-0EB48976F5D0}"/>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4" name="Footer Placeholder 3">
            <a:extLst>
              <a:ext uri="{FF2B5EF4-FFF2-40B4-BE49-F238E27FC236}">
                <a16:creationId xmlns:a16="http://schemas.microsoft.com/office/drawing/2014/main" id="{1CB1AAFC-9A4C-42C5-828C-A421084F59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940B67-5676-418A-B44B-68038AA34AA0}"/>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84479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8A4AA-76A4-4D5D-95DE-356EDA104F23}"/>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3" name="Footer Placeholder 2">
            <a:extLst>
              <a:ext uri="{FF2B5EF4-FFF2-40B4-BE49-F238E27FC236}">
                <a16:creationId xmlns:a16="http://schemas.microsoft.com/office/drawing/2014/main" id="{065A8D98-640B-4397-A0DC-61488F9894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140730-5ABB-4273-BBB7-71B7DE5636A8}"/>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351753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08CAA-962E-4D18-A759-53175B938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BCF8A7-6222-4027-B5C4-153B63208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37363E3-C87D-4B62-A95F-7D9AAAA2E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7EEFFB-5B6A-474A-A9EC-F8CF41B163C7}"/>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6" name="Footer Placeholder 5">
            <a:extLst>
              <a:ext uri="{FF2B5EF4-FFF2-40B4-BE49-F238E27FC236}">
                <a16:creationId xmlns:a16="http://schemas.microsoft.com/office/drawing/2014/main" id="{A5594368-0126-4BBB-90E0-BA39AEACF2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7912C3-6521-42BE-B84F-56479ECD3F0E}"/>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388322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6835-DDC2-4C3B-B8C1-B0CB5B5030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D91D7B-F571-43BE-8DA3-438817BA24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07B5AF-3941-4255-B641-8EC775089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10953-64B5-4A5C-B63D-8F57BDD48F52}"/>
              </a:ext>
            </a:extLst>
          </p:cNvPr>
          <p:cNvSpPr>
            <a:spLocks noGrp="1"/>
          </p:cNvSpPr>
          <p:nvPr>
            <p:ph type="dt" sz="half" idx="10"/>
          </p:nvPr>
        </p:nvSpPr>
        <p:spPr/>
        <p:txBody>
          <a:bodyPr/>
          <a:lstStyle/>
          <a:p>
            <a:fld id="{D1A748C1-76E3-4D5D-A0EC-CB0CD12D2100}" type="datetimeFigureOut">
              <a:rPr lang="en-GB" smtClean="0"/>
              <a:t>09/03/2021</a:t>
            </a:fld>
            <a:endParaRPr lang="en-GB"/>
          </a:p>
        </p:txBody>
      </p:sp>
      <p:sp>
        <p:nvSpPr>
          <p:cNvPr id="6" name="Footer Placeholder 5">
            <a:extLst>
              <a:ext uri="{FF2B5EF4-FFF2-40B4-BE49-F238E27FC236}">
                <a16:creationId xmlns:a16="http://schemas.microsoft.com/office/drawing/2014/main" id="{A12AE824-E50B-46E8-A94B-F51296E40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3B1EB3-08B0-478A-A691-089AE8039791}"/>
              </a:ext>
            </a:extLst>
          </p:cNvPr>
          <p:cNvSpPr>
            <a:spLocks noGrp="1"/>
          </p:cNvSpPr>
          <p:nvPr>
            <p:ph type="sldNum" sz="quarter" idx="12"/>
          </p:nvPr>
        </p:nvSpPr>
        <p:spPr/>
        <p:txBody>
          <a:bodyPr/>
          <a:lstStyle/>
          <a:p>
            <a:fld id="{98A6908F-677A-414A-974E-F29FAC8205D5}" type="slidenum">
              <a:rPr lang="en-GB" smtClean="0"/>
              <a:t>‹#›</a:t>
            </a:fld>
            <a:endParaRPr lang="en-GB"/>
          </a:p>
        </p:txBody>
      </p:sp>
    </p:spTree>
    <p:extLst>
      <p:ext uri="{BB962C8B-B14F-4D97-AF65-F5344CB8AC3E}">
        <p14:creationId xmlns:p14="http://schemas.microsoft.com/office/powerpoint/2010/main" val="1641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A3870E-16ED-436B-B69B-9A117A5C3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A1C3F9-C600-4647-A53C-9183D0196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1B921D-0897-406D-A047-A323704DFB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748C1-76E3-4D5D-A0EC-CB0CD12D2100}" type="datetimeFigureOut">
              <a:rPr lang="en-GB" smtClean="0"/>
              <a:t>09/03/2021</a:t>
            </a:fld>
            <a:endParaRPr lang="en-GB"/>
          </a:p>
        </p:txBody>
      </p:sp>
      <p:sp>
        <p:nvSpPr>
          <p:cNvPr id="5" name="Footer Placeholder 4">
            <a:extLst>
              <a:ext uri="{FF2B5EF4-FFF2-40B4-BE49-F238E27FC236}">
                <a16:creationId xmlns:a16="http://schemas.microsoft.com/office/drawing/2014/main" id="{80E3131E-0F36-48DC-B909-91D107873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D09F00-735D-4A91-9E2E-3AE3F28F6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6908F-677A-414A-974E-F29FAC8205D5}" type="slidenum">
              <a:rPr lang="en-GB" smtClean="0"/>
              <a:t>‹#›</a:t>
            </a:fld>
            <a:endParaRPr lang="en-GB"/>
          </a:p>
        </p:txBody>
      </p:sp>
    </p:spTree>
    <p:extLst>
      <p:ext uri="{BB962C8B-B14F-4D97-AF65-F5344CB8AC3E}">
        <p14:creationId xmlns:p14="http://schemas.microsoft.com/office/powerpoint/2010/main" val="197071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64FDEA0-5564-4A96-903B-E39CAADA31F2}"/>
              </a:ext>
            </a:extLst>
          </p:cNvPr>
          <p:cNvSpPr>
            <a:spLocks noGrp="1"/>
          </p:cNvSpPr>
          <p:nvPr>
            <p:ph type="subTitle" idx="1"/>
          </p:nvPr>
        </p:nvSpPr>
        <p:spPr>
          <a:xfrm>
            <a:off x="1458685" y="4696619"/>
            <a:ext cx="9144000" cy="1655762"/>
          </a:xfrm>
        </p:spPr>
        <p:txBody>
          <a:bodyPr>
            <a:normAutofit/>
          </a:bodyPr>
          <a:lstStyle/>
          <a:p>
            <a:pPr algn="l" rtl="0" fontAlgn="base"/>
            <a:r>
              <a:rPr lang="en-US" sz="1800" b="0" i="0" dirty="0">
                <a:solidFill>
                  <a:srgbClr val="2F5496"/>
                </a:solidFill>
                <a:effectLst/>
                <a:latin typeface="Calibri Light" panose="020F0302020204030204" pitchFamily="34" charset="0"/>
              </a:rPr>
              <a:t> </a:t>
            </a:r>
            <a:endParaRPr lang="en-US" sz="2800" b="0" i="0" dirty="0">
              <a:solidFill>
                <a:srgbClr val="2F5496"/>
              </a:solidFill>
              <a:effectLst/>
              <a:latin typeface="Segoe UI" panose="020B0502040204020203" pitchFamily="34" charset="0"/>
            </a:endParaRPr>
          </a:p>
          <a:p>
            <a:pPr rtl="0" fontAlgn="base"/>
            <a:r>
              <a:rPr lang="en-US" b="1" i="0" dirty="0">
                <a:effectLst/>
                <a:latin typeface="Calibri Light" panose="020F0302020204030204" pitchFamily="34" charset="0"/>
              </a:rPr>
              <a:t>Lisa Ward - Survivor/Lived Experience Involvement Consultant  </a:t>
            </a:r>
            <a:endParaRPr lang="en-US" sz="3600" b="1" i="0" dirty="0">
              <a:effectLst/>
              <a:latin typeface="Segoe UI" panose="020B0502040204020203" pitchFamily="34" charset="0"/>
            </a:endParaRPr>
          </a:p>
        </p:txBody>
      </p:sp>
      <p:pic>
        <p:nvPicPr>
          <p:cNvPr id="1026" name="Picture 2">
            <a:extLst>
              <a:ext uri="{FF2B5EF4-FFF2-40B4-BE49-F238E27FC236}">
                <a16:creationId xmlns:a16="http://schemas.microsoft.com/office/drawing/2014/main" id="{FD5E3F29-E6A0-4343-ADBB-03EF7EB366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697" y="505619"/>
            <a:ext cx="5919303" cy="3775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25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GB" dirty="0"/>
              <a:t>Background &amp; Role </a:t>
            </a:r>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962108"/>
            <a:ext cx="4672688" cy="4343738"/>
          </a:xfrm>
        </p:spPr>
        <p:txBody>
          <a:bodyPr vert="horz" lIns="91440" tIns="45720" rIns="91440" bIns="45720" rtlCol="0" anchor="t">
            <a:normAutofit fontScale="92500" lnSpcReduction="10000"/>
          </a:bodyPr>
          <a:lstStyle/>
          <a:p>
            <a:pPr marL="0" indent="0">
              <a:buNone/>
            </a:pPr>
            <a:r>
              <a:rPr lang="en-US" dirty="0">
                <a:cs typeface="Calibri"/>
              </a:rPr>
              <a:t>A CEO of a Rape Crisis Centre</a:t>
            </a:r>
          </a:p>
          <a:p>
            <a:pPr marL="0" indent="0">
              <a:buNone/>
            </a:pPr>
            <a:endParaRPr lang="en-US" dirty="0">
              <a:cs typeface="Calibri"/>
            </a:endParaRPr>
          </a:p>
          <a:p>
            <a:pPr marL="0" indent="0">
              <a:buNone/>
            </a:pPr>
            <a:r>
              <a:rPr lang="en-US" dirty="0">
                <a:cs typeface="Calibri"/>
              </a:rPr>
              <a:t>A ‘lived experience’ consultant and researcher</a:t>
            </a:r>
          </a:p>
          <a:p>
            <a:pPr marL="0" indent="0">
              <a:buNone/>
            </a:pPr>
            <a:endParaRPr lang="en-US" dirty="0">
              <a:cs typeface="Calibri"/>
            </a:endParaRPr>
          </a:p>
          <a:p>
            <a:pPr marL="0" indent="0">
              <a:buNone/>
            </a:pPr>
            <a:r>
              <a:rPr lang="en-US" dirty="0">
                <a:cs typeface="Calibri"/>
              </a:rPr>
              <a:t>A survivor </a:t>
            </a:r>
          </a:p>
          <a:p>
            <a:pPr marL="0" indent="0">
              <a:buNone/>
            </a:pPr>
            <a:endParaRPr lang="en-US" dirty="0">
              <a:cs typeface="Calibri"/>
            </a:endParaRPr>
          </a:p>
          <a:p>
            <a:pPr marL="0" indent="0">
              <a:buNone/>
            </a:pPr>
            <a:r>
              <a:rPr lang="en-US" dirty="0">
                <a:cs typeface="Calibri"/>
              </a:rPr>
              <a:t>Prior experience in the mental health sector (both as a ‘service user’ and a professional)</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a:extLst>
              <a:ext uri="{FF2B5EF4-FFF2-40B4-BE49-F238E27FC236}">
                <a16:creationId xmlns:a16="http://schemas.microsoft.com/office/drawing/2014/main" id="{B98F6B8A-5236-4187-BC40-4A48560D034F}"/>
              </a:ext>
            </a:extLst>
          </p:cNvPr>
          <p:cNvGraphicFramePr/>
          <p:nvPr>
            <p:extLst>
              <p:ext uri="{D42A27DB-BD31-4B8C-83A1-F6EECF244321}">
                <p14:modId xmlns:p14="http://schemas.microsoft.com/office/powerpoint/2010/main" val="1996887346"/>
              </p:ext>
            </p:extLst>
          </p:nvPr>
        </p:nvGraphicFramePr>
        <p:xfrm>
          <a:off x="6159384" y="1807945"/>
          <a:ext cx="5056697" cy="43303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398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T</a:t>
            </a:r>
            <a:r>
              <a:rPr lang="en-GB" dirty="0"/>
              <a:t>he Lived Experience Advisory Group</a:t>
            </a:r>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5234940" y="2007828"/>
            <a:ext cx="6467438" cy="3978086"/>
          </a:xfrm>
        </p:spPr>
        <p:txBody>
          <a:bodyPr vert="horz" lIns="91440" tIns="45720" rIns="91440" bIns="45720" rtlCol="0" anchor="t">
            <a:normAutofit/>
          </a:bodyPr>
          <a:lstStyle/>
          <a:p>
            <a:pPr marL="0" indent="0">
              <a:buNone/>
            </a:pPr>
            <a:r>
              <a:rPr lang="en-US" dirty="0">
                <a:cs typeface="Calibri"/>
              </a:rPr>
              <a:t>8 survivors from various backgrounds all with lived experience of violence and abuse and mental ill-health, supported by the LEAG Consultant.</a:t>
            </a:r>
          </a:p>
          <a:p>
            <a:pPr marL="0" indent="0">
              <a:buNone/>
            </a:pPr>
            <a:endParaRPr lang="en-US" dirty="0">
              <a:cs typeface="Calibri"/>
            </a:endParaRPr>
          </a:p>
          <a:p>
            <a:pPr marL="0" indent="0">
              <a:buNone/>
            </a:pPr>
            <a:r>
              <a:rPr lang="en-US" dirty="0">
                <a:cs typeface="Calibri"/>
              </a:rPr>
              <a:t>Meet on a bi-monthly basis to help inform the work of the VAMNH</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pic>
        <p:nvPicPr>
          <p:cNvPr id="5" name="Graphic 4" descr="Group of people outline">
            <a:extLst>
              <a:ext uri="{FF2B5EF4-FFF2-40B4-BE49-F238E27FC236}">
                <a16:creationId xmlns:a16="http://schemas.microsoft.com/office/drawing/2014/main" id="{3C559881-6E6D-41DA-9615-FC2A03E8C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1290" y="2221220"/>
            <a:ext cx="3417840" cy="3417840"/>
          </a:xfrm>
          <a:prstGeom prst="rect">
            <a:avLst/>
          </a:prstGeom>
        </p:spPr>
      </p:pic>
    </p:spTree>
    <p:extLst>
      <p:ext uri="{BB962C8B-B14F-4D97-AF65-F5344CB8AC3E}">
        <p14:creationId xmlns:p14="http://schemas.microsoft.com/office/powerpoint/2010/main" val="418759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962108"/>
            <a:ext cx="10739710" cy="3978086"/>
          </a:xfrm>
        </p:spPr>
        <p:txBody>
          <a:bodyPr vert="horz" lIns="91440" tIns="45720" rIns="91440" bIns="45720" rtlCol="0" anchor="t">
            <a:normAutofit/>
          </a:bodyPr>
          <a:lstStyle/>
          <a:p>
            <a:pPr marL="0" indent="0">
              <a:buNone/>
            </a:pPr>
            <a:r>
              <a:rPr lang="en-US" dirty="0">
                <a:cs typeface="Calibri"/>
              </a:rPr>
              <a:t>Concept note co-produced with members of the LEAG.</a:t>
            </a:r>
          </a:p>
          <a:p>
            <a:pPr marL="0" indent="0">
              <a:buNone/>
            </a:pPr>
            <a:endParaRPr lang="en-US" dirty="0">
              <a:cs typeface="Calibri"/>
            </a:endParaRPr>
          </a:p>
          <a:p>
            <a:pPr marL="0" indent="0">
              <a:buNone/>
            </a:pPr>
            <a:r>
              <a:rPr lang="en-US" dirty="0">
                <a:solidFill>
                  <a:schemeClr val="accent1">
                    <a:lumMod val="75000"/>
                  </a:schemeClr>
                </a:solidFill>
                <a:cs typeface="Calibri"/>
              </a:rPr>
              <a:t>Key considerations: </a:t>
            </a:r>
          </a:p>
          <a:p>
            <a:pPr marL="0" indent="0">
              <a:buNone/>
            </a:pPr>
            <a:endParaRPr lang="en-US" dirty="0">
              <a:cs typeface="Calibri"/>
            </a:endParaRPr>
          </a:p>
          <a:p>
            <a:pPr marL="514350" indent="-514350">
              <a:buAutoNum type="arabicParenR"/>
            </a:pPr>
            <a:r>
              <a:rPr lang="en-US" dirty="0">
                <a:cs typeface="Calibri"/>
              </a:rPr>
              <a:t>Meaningful involvement of those from lived experience and 3</a:t>
            </a:r>
            <a:r>
              <a:rPr lang="en-US" baseline="30000" dirty="0">
                <a:cs typeface="Calibri"/>
              </a:rPr>
              <a:t>rd</a:t>
            </a:r>
            <a:r>
              <a:rPr lang="en-US" dirty="0">
                <a:cs typeface="Calibri"/>
              </a:rPr>
              <a:t> sector </a:t>
            </a:r>
            <a:r>
              <a:rPr lang="en-US" dirty="0" err="1">
                <a:cs typeface="Calibri"/>
              </a:rPr>
              <a:t>organisations</a:t>
            </a:r>
            <a:endParaRPr lang="en-US" dirty="0">
              <a:cs typeface="Calibri"/>
            </a:endParaRPr>
          </a:p>
          <a:p>
            <a:pPr marL="514350" indent="-514350">
              <a:buAutoNum type="arabicParenR"/>
            </a:pPr>
            <a:r>
              <a:rPr lang="en-US" dirty="0">
                <a:cs typeface="Calibri"/>
              </a:rPr>
              <a:t>Appropriately costed time</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932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10729538" cy="4814344"/>
          </a:xfrm>
        </p:spPr>
        <p:txBody>
          <a:bodyPr vert="horz" lIns="91440" tIns="45720" rIns="91440" bIns="45720" rtlCol="0" anchor="t">
            <a:normAutofit/>
          </a:bodyPr>
          <a:lstStyle/>
          <a:p>
            <a:pPr marL="0" indent="0">
              <a:buNone/>
            </a:pPr>
            <a:r>
              <a:rPr lang="en-US" dirty="0">
                <a:cs typeface="Calibri"/>
              </a:rPr>
              <a:t>Expect applicants to explicitly draw on National Service User Network’s (NSUN) 4Pi National Involvement Standards</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17E2B522-F7EB-4EA6-AFA1-9D9953D9DE32}"/>
              </a:ext>
            </a:extLst>
          </p:cNvPr>
          <p:cNvPicPr>
            <a:picLocks noChangeAspect="1"/>
          </p:cNvPicPr>
          <p:nvPr/>
        </p:nvPicPr>
        <p:blipFill>
          <a:blip r:embed="rId4"/>
          <a:stretch>
            <a:fillRect/>
          </a:stretch>
        </p:blipFill>
        <p:spPr>
          <a:xfrm>
            <a:off x="838200" y="2657874"/>
            <a:ext cx="10010775" cy="3886200"/>
          </a:xfrm>
          <a:prstGeom prst="rect">
            <a:avLst/>
          </a:prstGeom>
        </p:spPr>
      </p:pic>
    </p:spTree>
    <p:extLst>
      <p:ext uri="{BB962C8B-B14F-4D97-AF65-F5344CB8AC3E}">
        <p14:creationId xmlns:p14="http://schemas.microsoft.com/office/powerpoint/2010/main" val="2899441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4258900" cy="4814344"/>
          </a:xfrm>
        </p:spPr>
        <p:txBody>
          <a:bodyPr vert="horz" lIns="91440" tIns="45720" rIns="91440" bIns="45720" rtlCol="0" anchor="t">
            <a:normAutofit/>
          </a:bodyPr>
          <a:lstStyle/>
          <a:p>
            <a:pPr marL="0" indent="0">
              <a:buNone/>
            </a:pPr>
            <a:endParaRPr lang="en-US" dirty="0">
              <a:cs typeface="Calibri"/>
            </a:endParaRPr>
          </a:p>
          <a:p>
            <a:pPr marL="0" indent="0">
              <a:buNone/>
            </a:pPr>
            <a:endParaRPr lang="en-US" dirty="0">
              <a:cs typeface="Calibri"/>
            </a:endParaRPr>
          </a:p>
          <a:p>
            <a:pPr marL="0" indent="0">
              <a:buNone/>
            </a:pPr>
            <a:r>
              <a:rPr lang="en-US" dirty="0">
                <a:cs typeface="Calibri"/>
              </a:rPr>
              <a:t>Should also draw on the Violence, Abuse and Mental Health Network</a:t>
            </a:r>
          </a:p>
          <a:p>
            <a:pPr marL="0" indent="0">
              <a:buNone/>
            </a:pPr>
            <a:r>
              <a:rPr lang="en-US" dirty="0">
                <a:cs typeface="Calibri"/>
              </a:rPr>
              <a:t>Survivors' priority themes and questions for research report from 2019 (available on VAMNH website) </a:t>
            </a:r>
            <a:endParaRPr lang="en-GB"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a:extLst>
              <a:ext uri="{FF2B5EF4-FFF2-40B4-BE49-F238E27FC236}">
                <a16:creationId xmlns:a16="http://schemas.microsoft.com/office/drawing/2014/main" id="{0F49B9DB-FCCE-4CA5-97B6-EA0E5FB38EC4}"/>
              </a:ext>
            </a:extLst>
          </p:cNvPr>
          <p:cNvGraphicFramePr/>
          <p:nvPr>
            <p:extLst>
              <p:ext uri="{D42A27DB-BD31-4B8C-83A1-F6EECF244321}">
                <p14:modId xmlns:p14="http://schemas.microsoft.com/office/powerpoint/2010/main" val="696203484"/>
              </p:ext>
            </p:extLst>
          </p:nvPr>
        </p:nvGraphicFramePr>
        <p:xfrm>
          <a:off x="5198110" y="1811745"/>
          <a:ext cx="6689090" cy="45267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7460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10863498" cy="4814344"/>
          </a:xfrm>
        </p:spPr>
        <p:txBody>
          <a:bodyPr vert="horz" lIns="91440" tIns="45720" rIns="91440" bIns="45720" rtlCol="0" anchor="t">
            <a:normAutofit/>
          </a:bodyPr>
          <a:lstStyle/>
          <a:p>
            <a:pPr marL="0" indent="0">
              <a:buNone/>
            </a:pPr>
            <a:r>
              <a:rPr lang="en-US" u="sng" dirty="0">
                <a:solidFill>
                  <a:schemeClr val="accent1">
                    <a:lumMod val="75000"/>
                  </a:schemeClr>
                </a:solidFill>
                <a:cs typeface="Calibri"/>
              </a:rPr>
              <a:t>Support from VAMHN:</a:t>
            </a:r>
          </a:p>
          <a:p>
            <a:pPr marL="0" indent="0">
              <a:buNone/>
            </a:pPr>
            <a:endParaRPr lang="en-US" u="sng" dirty="0">
              <a:cs typeface="Calibri"/>
            </a:endParaRPr>
          </a:p>
          <a:p>
            <a:pPr marL="0" indent="0">
              <a:buNone/>
            </a:pPr>
            <a:r>
              <a:rPr lang="en-US" b="1" dirty="0">
                <a:cs typeface="Calibri"/>
              </a:rPr>
              <a:t>Connecting services</a:t>
            </a:r>
            <a:r>
              <a:rPr lang="en-US" dirty="0">
                <a:cs typeface="Calibri"/>
              </a:rPr>
              <a:t> - </a:t>
            </a:r>
            <a:r>
              <a:rPr lang="en-GB" dirty="0">
                <a:effectLst/>
                <a:latin typeface="Calibri" panose="020F0502020204030204" pitchFamily="34" charset="0"/>
                <a:ea typeface="Calibri" panose="020F0502020204030204" pitchFamily="34" charset="0"/>
              </a:rPr>
              <a:t>We recognise that p</a:t>
            </a:r>
            <a:r>
              <a:rPr lang="en-GB" dirty="0">
                <a:solidFill>
                  <a:srgbClr val="000000"/>
                </a:solidFill>
                <a:effectLst/>
                <a:latin typeface="Calibri" panose="020F0502020204030204" pitchFamily="34" charset="0"/>
                <a:ea typeface="Calibri" panose="020F0502020204030204" pitchFamily="34" charset="0"/>
              </a:rPr>
              <a:t>eople with lived experience and researchers are not always well linked. To help with this, both parties will be able to advertise ideas for research or requests/offers </a:t>
            </a:r>
            <a:endParaRPr lang="en-GB" b="1" dirty="0">
              <a:solidFill>
                <a:srgbClr val="000000"/>
              </a:solidFill>
              <a:latin typeface="Calibri" panose="020F0502020204030204" pitchFamily="34" charset="0"/>
              <a:cs typeface="Calibri"/>
            </a:endParaRPr>
          </a:p>
          <a:p>
            <a:pPr marL="0" indent="0">
              <a:buNone/>
            </a:pPr>
            <a:r>
              <a:rPr lang="en-US" b="1" dirty="0">
                <a:cs typeface="Calibri"/>
              </a:rPr>
              <a:t>Webinars with the Network’s Lived Experience Advisory Group - </a:t>
            </a:r>
            <a:r>
              <a:rPr lang="en-US" dirty="0">
                <a:cs typeface="Calibri"/>
              </a:rPr>
              <a:t>will host a webinar early in the grant call, outlining their experiences of involvement in research and their views on good practice. </a:t>
            </a:r>
            <a:endParaRPr lang="en-US" b="1"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905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10863498" cy="4814344"/>
          </a:xfrm>
        </p:spPr>
        <p:txBody>
          <a:bodyPr vert="horz" lIns="91440" tIns="45720" rIns="91440" bIns="45720" rtlCol="0" anchor="t">
            <a:normAutofit lnSpcReduction="10000"/>
          </a:bodyPr>
          <a:lstStyle/>
          <a:p>
            <a:pPr marL="0" indent="0">
              <a:buNone/>
            </a:pPr>
            <a:r>
              <a:rPr lang="en-US" u="sng" dirty="0">
                <a:solidFill>
                  <a:schemeClr val="accent1">
                    <a:lumMod val="75000"/>
                  </a:schemeClr>
                </a:solidFill>
                <a:cs typeface="Calibri"/>
              </a:rPr>
              <a:t>Expectations: </a:t>
            </a:r>
          </a:p>
          <a:p>
            <a:pPr marL="0" indent="0">
              <a:buNone/>
            </a:pPr>
            <a:endParaRPr lang="en-US" b="1" dirty="0">
              <a:cs typeface="Calibri"/>
            </a:endParaRPr>
          </a:p>
          <a:p>
            <a:pPr marL="0" indent="0">
              <a:buNone/>
            </a:pPr>
            <a:r>
              <a:rPr lang="en-US" b="1" dirty="0">
                <a:cs typeface="Calibri"/>
              </a:rPr>
              <a:t>New scoring criteria: </a:t>
            </a:r>
            <a:r>
              <a:rPr lang="en-US" dirty="0">
                <a:cs typeface="Calibri"/>
              </a:rPr>
              <a:t>Scoring criteria for applications have been expanded to include three separate criteria reflecting involvement of those with lived experience in: </a:t>
            </a:r>
          </a:p>
          <a:p>
            <a:pPr marL="0" indent="0">
              <a:buNone/>
            </a:pPr>
            <a:r>
              <a:rPr lang="en-US" dirty="0">
                <a:cs typeface="Calibri"/>
              </a:rPr>
              <a:t>developing the application</a:t>
            </a:r>
          </a:p>
          <a:p>
            <a:pPr marL="0" indent="0">
              <a:buNone/>
            </a:pPr>
            <a:r>
              <a:rPr lang="en-US" dirty="0">
                <a:cs typeface="Calibri"/>
              </a:rPr>
              <a:t>involvement in conducting the research </a:t>
            </a:r>
          </a:p>
          <a:p>
            <a:pPr marL="0" indent="0">
              <a:buNone/>
            </a:pPr>
            <a:r>
              <a:rPr lang="en-US" dirty="0">
                <a:cs typeface="Calibri"/>
              </a:rPr>
              <a:t>dissemination of the results. </a:t>
            </a:r>
          </a:p>
          <a:p>
            <a:pPr marL="0" indent="0">
              <a:buNone/>
            </a:pPr>
            <a:endParaRPr lang="en-US" dirty="0">
              <a:cs typeface="Calibri"/>
            </a:endParaRPr>
          </a:p>
          <a:p>
            <a:pPr marL="0" indent="0">
              <a:buNone/>
            </a:pPr>
            <a:r>
              <a:rPr lang="en-US" dirty="0">
                <a:cs typeface="Calibri"/>
              </a:rPr>
              <a:t>Please note applications will not progress to review at the funding panel if they score poorly (3 or below) on any of the involvement criteria.</a:t>
            </a: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55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17F1-1914-41B7-AD5E-0DF1D9511210}"/>
              </a:ext>
            </a:extLst>
          </p:cNvPr>
          <p:cNvSpPr>
            <a:spLocks noGrp="1"/>
          </p:cNvSpPr>
          <p:nvPr>
            <p:ph type="title"/>
          </p:nvPr>
        </p:nvSpPr>
        <p:spPr>
          <a:xfrm>
            <a:off x="2862675" y="313926"/>
            <a:ext cx="8839703" cy="1325563"/>
          </a:xfrm>
        </p:spPr>
        <p:txBody>
          <a:bodyPr/>
          <a:lstStyle/>
          <a:p>
            <a:r>
              <a:rPr lang="en-US" dirty="0"/>
              <a:t>3</a:t>
            </a:r>
            <a:r>
              <a:rPr lang="en-US" baseline="30000" dirty="0"/>
              <a:t>rd</a:t>
            </a:r>
            <a:r>
              <a:rPr lang="en-US" dirty="0"/>
              <a:t> Round Grant - interventions</a:t>
            </a:r>
            <a:endParaRPr lang="en-GB" dirty="0"/>
          </a:p>
        </p:txBody>
      </p:sp>
      <p:sp>
        <p:nvSpPr>
          <p:cNvPr id="6" name="Content Placeholder 5">
            <a:extLst>
              <a:ext uri="{FF2B5EF4-FFF2-40B4-BE49-F238E27FC236}">
                <a16:creationId xmlns:a16="http://schemas.microsoft.com/office/drawing/2014/main" id="{DAEAC19B-0834-492F-82E5-35F4D93B7C69}"/>
              </a:ext>
            </a:extLst>
          </p:cNvPr>
          <p:cNvSpPr>
            <a:spLocks noGrp="1"/>
          </p:cNvSpPr>
          <p:nvPr>
            <p:ph idx="1"/>
          </p:nvPr>
        </p:nvSpPr>
        <p:spPr>
          <a:xfrm>
            <a:off x="838880" y="1725930"/>
            <a:ext cx="10863498" cy="4814344"/>
          </a:xfrm>
        </p:spPr>
        <p:txBody>
          <a:bodyPr vert="horz" lIns="91440" tIns="45720" rIns="91440" bIns="45720" rtlCol="0" anchor="t">
            <a:normAutofit/>
          </a:bodyPr>
          <a:lstStyle/>
          <a:p>
            <a:pPr marL="0" indent="0">
              <a:buNone/>
            </a:pPr>
            <a:r>
              <a:rPr lang="en-US" u="sng" dirty="0">
                <a:solidFill>
                  <a:schemeClr val="accent1">
                    <a:lumMod val="75000"/>
                  </a:schemeClr>
                </a:solidFill>
                <a:cs typeface="Calibri"/>
              </a:rPr>
              <a:t>Expectations: </a:t>
            </a:r>
          </a:p>
          <a:p>
            <a:pPr marL="0" indent="0">
              <a:buNone/>
            </a:pPr>
            <a:endParaRPr lang="en-US" b="1" dirty="0">
              <a:cs typeface="Calibri"/>
            </a:endParaRPr>
          </a:p>
          <a:p>
            <a:pPr marL="0" indent="0">
              <a:buNone/>
            </a:pPr>
            <a:r>
              <a:rPr lang="en-US" b="1" dirty="0">
                <a:cs typeface="Calibri"/>
              </a:rPr>
              <a:t>Ongoing consultation and support for award holders:</a:t>
            </a:r>
          </a:p>
          <a:p>
            <a:pPr marL="0" indent="0">
              <a:buNone/>
            </a:pPr>
            <a:r>
              <a:rPr lang="en-US" dirty="0">
                <a:cs typeface="Calibri"/>
              </a:rPr>
              <a:t>For award holders, midpoint consultation with the LEAG and other network members will be strongly encouraged to discuss progress, challenges and potential solutions regarding the involvement of those with lived experience in their project. </a:t>
            </a:r>
          </a:p>
          <a:p>
            <a:pPr marL="0" indent="0">
              <a:buNone/>
            </a:pPr>
            <a:endParaRPr lang="en-US" dirty="0">
              <a:cs typeface="Calibri"/>
            </a:endParaRPr>
          </a:p>
        </p:txBody>
      </p:sp>
      <p:pic>
        <p:nvPicPr>
          <p:cNvPr id="4" name="Picture 3">
            <a:extLst>
              <a:ext uri="{FF2B5EF4-FFF2-40B4-BE49-F238E27FC236}">
                <a16:creationId xmlns:a16="http://schemas.microsoft.com/office/drawing/2014/main" id="{5DB44162-938B-465E-A602-FE10EF9B7078}"/>
              </a:ext>
            </a:extLst>
          </p:cNvPr>
          <p:cNvPicPr>
            <a:picLocks noChangeAspect="1"/>
          </p:cNvPicPr>
          <p:nvPr/>
        </p:nvPicPr>
        <p:blipFill rotWithShape="1">
          <a:blip r:embed="rId3">
            <a:extLst>
              <a:ext uri="{28A0092B-C50C-407E-A947-70E740481C1C}">
                <a14:useLocalDpi xmlns:a14="http://schemas.microsoft.com/office/drawing/2010/main" val="0"/>
              </a:ext>
            </a:extLst>
          </a:blip>
          <a:srcRect t="14628" b="31945"/>
          <a:stretch/>
        </p:blipFill>
        <p:spPr>
          <a:xfrm>
            <a:off x="1051290" y="313926"/>
            <a:ext cx="1811385" cy="1153307"/>
          </a:xfrm>
          <a:prstGeom prst="rect">
            <a:avLst/>
          </a:prstGeom>
        </p:spPr>
      </p:pic>
      <p:cxnSp>
        <p:nvCxnSpPr>
          <p:cNvPr id="8" name="Straight Connector 7">
            <a:extLst>
              <a:ext uri="{FF2B5EF4-FFF2-40B4-BE49-F238E27FC236}">
                <a16:creationId xmlns:a16="http://schemas.microsoft.com/office/drawing/2014/main" id="{532F903E-869B-4E2A-AFA5-8BEE23373A6D}"/>
              </a:ext>
            </a:extLst>
          </p:cNvPr>
          <p:cNvCxnSpPr>
            <a:cxnSpLocks/>
          </p:cNvCxnSpPr>
          <p:nvPr/>
        </p:nvCxnSpPr>
        <p:spPr>
          <a:xfrm>
            <a:off x="838200" y="1635689"/>
            <a:ext cx="10864178" cy="3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416784"/>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55E9E2"/>
      </a:dk2>
      <a:lt2>
        <a:srgbClr val="EAE5EB"/>
      </a:lt2>
      <a:accent1>
        <a:srgbClr val="665EB8"/>
      </a:accent1>
      <a:accent2>
        <a:srgbClr val="9B57D3"/>
      </a:accent2>
      <a:accent3>
        <a:srgbClr val="755DD9"/>
      </a:accent3>
      <a:accent4>
        <a:srgbClr val="665EB8"/>
      </a:accent4>
      <a:accent5>
        <a:srgbClr val="45A5ED"/>
      </a:accent5>
      <a:accent6>
        <a:srgbClr val="42F2D0"/>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955</Words>
  <Application>Microsoft Office PowerPoint</Application>
  <PresentationFormat>Widescreen</PresentationFormat>
  <Paragraphs>86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Segoe UI</vt:lpstr>
      <vt:lpstr>Office Theme</vt:lpstr>
      <vt:lpstr>PowerPoint Presentation</vt:lpstr>
      <vt:lpstr>Background &amp; Role </vt:lpstr>
      <vt:lpstr>The Lived Experience Advisory Group</vt:lpstr>
      <vt:lpstr>3rd Round Grant - interventions</vt:lpstr>
      <vt:lpstr>3rd Round Grant - interventions</vt:lpstr>
      <vt:lpstr>3rd Round Grant - interventions</vt:lpstr>
      <vt:lpstr>3rd Round Grant - interventions</vt:lpstr>
      <vt:lpstr>3rd Round Grant - interventions</vt:lpstr>
      <vt:lpstr>3rd Round Grant - interventions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Ward</dc:creator>
  <cp:lastModifiedBy>Kaul, Anjuli</cp:lastModifiedBy>
  <cp:revision>13</cp:revision>
  <dcterms:created xsi:type="dcterms:W3CDTF">2021-03-05T12:41:18Z</dcterms:created>
  <dcterms:modified xsi:type="dcterms:W3CDTF">2021-03-09T14:11:38Z</dcterms:modified>
</cp:coreProperties>
</file>