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89" r:id="rId2"/>
    <p:sldId id="428" r:id="rId3"/>
    <p:sldId id="495" r:id="rId4"/>
    <p:sldId id="496" r:id="rId5"/>
    <p:sldId id="497" r:id="rId6"/>
    <p:sldId id="498" r:id="rId7"/>
    <p:sldId id="499" r:id="rId8"/>
    <p:sldId id="502" r:id="rId9"/>
    <p:sldId id="505" r:id="rId10"/>
    <p:sldId id="506" r:id="rId11"/>
    <p:sldId id="501" r:id="rId12"/>
    <p:sldId id="500" r:id="rId13"/>
    <p:sldId id="503" r:id="rId14"/>
    <p:sldId id="5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005F"/>
    <a:srgbClr val="3F4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FA988-02AE-4B46-9E5C-3B7DEF0801E6}" v="13" dt="2021-09-27T10:44:30.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7980A-7D15-442C-9456-107BF1D5D8CF}" type="datetimeFigureOut">
              <a:rPr lang="en-GB" smtClean="0"/>
              <a:t>30/09/2021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E93F6-3978-4813-8647-62448EEA348A}" type="slidenum">
              <a:rPr lang="en-GB" smtClean="0"/>
              <a:t>‹#›</a:t>
            </a:fld>
            <a:endParaRPr lang="en-GB"/>
          </a:p>
        </p:txBody>
      </p:sp>
    </p:spTree>
    <p:extLst>
      <p:ext uri="{BB962C8B-B14F-4D97-AF65-F5344CB8AC3E}">
        <p14:creationId xmlns:p14="http://schemas.microsoft.com/office/powerpoint/2010/main" val="8738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02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28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203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74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7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77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4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05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0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56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22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9725" y="857250"/>
            <a:ext cx="4114800" cy="2314575"/>
          </a:xfrm>
          <a:prstGeom prst="rect">
            <a:avLst/>
          </a:prstGeom>
        </p:spPr>
      </p:sp>
      <p:sp>
        <p:nvSpPr>
          <p:cNvPr id="3" name="Notes Placeholder 2"/>
          <p:cNvSpPr>
            <a:spLocks noGrp="1"/>
          </p:cNvSpPr>
          <p:nvPr>
            <p:ph type="body" idx="1"/>
          </p:nvPr>
        </p:nvSpPr>
        <p:spPr/>
        <p:txBody>
          <a:bodyPr/>
          <a:lstStyle/>
          <a:p>
            <a:r>
              <a:rPr lang="en-GB" dirty="0"/>
              <a:t>Complex interventions are generally described as containing several interacting components due to intersecting issues or complexity of need.  Complex DA interventions are increasing but are they complex or just complicated?  Focusing on the experiences of primary school children, stalking victims, service users of a whole family DA intervention and findings from a systemic review of effective services for DA survivors with complex needs, the symposium will provide important messages for those developing and delivering complex interventions.</a:t>
            </a:r>
          </a:p>
          <a:p>
            <a:endParaRPr lang="en-GB" dirty="0"/>
          </a:p>
          <a:p>
            <a:r>
              <a:rPr lang="en-GB" dirty="0"/>
              <a:t>Nicola </a:t>
            </a:r>
            <a:r>
              <a:rPr lang="en-GB" dirty="0" err="1"/>
              <a:t>Farrelly’s</a:t>
            </a:r>
            <a:r>
              <a:rPr lang="en-GB" dirty="0"/>
              <a:t> paper reports on an evaluation of a primary school programme which explored children’s learning about DA in the context of a complex integrated programme. Key findings include the need for programme design and delivery to take account of the lower levels of awareness, barriers to implementing and sustaining learning. </a:t>
            </a:r>
          </a:p>
          <a:p>
            <a:endParaRPr lang="en-GB" dirty="0"/>
          </a:p>
          <a:p>
            <a:r>
              <a:rPr lang="en-GB" dirty="0"/>
              <a:t>Helen Richardson-Foster reports on findings from a systematic review (Richardson-Foster, Shorrock, Barter and Stanley, UCLan) on effective domestic abuse interventions for survivors with complex needs. Findings explore components of effective DA service response for women with complex needs and messages for developing targeted services.  </a:t>
            </a:r>
          </a:p>
          <a:p>
            <a:endParaRPr lang="en-GB" dirty="0"/>
          </a:p>
          <a:p>
            <a:r>
              <a:rPr lang="en-GB" dirty="0"/>
              <a:t>Kelly Bracewell’s paper draws on an evaluation of a national stalking helpline (Bracewell, Hargreaves, and Barter, UCLan). The evaluation found that stalkers were frequently ex-partners, staking had occurred over prolonged periods of time and highlights the challenges and complexities of the survivor journey to specialist support. </a:t>
            </a:r>
          </a:p>
          <a:p>
            <a:endParaRPr lang="en-GB" dirty="0"/>
          </a:p>
          <a:p>
            <a:r>
              <a:rPr lang="en-GB" dirty="0"/>
              <a:t>Christine Barter reports on an evaluation of a complex DA intervention aiming to be responsive to the whole family’s needs (Richardson-Foster, Barter and Stanley, UCLan). The presentation will explore the importance of local context and the factors that enhance or impede change from the perspectives of service users.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F62ABD-CADC-4633-B942-E257239C3D5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44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5815584" y="1026373"/>
            <a:ext cx="609600" cy="441325"/>
          </a:xfrm>
        </p:spPr>
        <p:txBody>
          <a:bodyPr/>
          <a:lstStyle/>
          <a:p>
            <a:fld id="{60871EE4-0299-4B1E-9AD9-3E436FE4EEBC}" type="slidenum">
              <a:rPr lang="en-GB" smtClean="0"/>
              <a:t>‹#›</a:t>
            </a:fld>
            <a:endParaRPr lang="en-GB"/>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Box 2"/>
          <p:cNvSpPr txBox="1"/>
          <p:nvPr userDrawn="1"/>
        </p:nvSpPr>
        <p:spPr>
          <a:xfrm>
            <a:off x="1671461" y="6381329"/>
            <a:ext cx="7376828" cy="615553"/>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haroni" pitchFamily="2" charset="-79"/>
                <a:cs typeface="Aharoni" pitchFamily="2" charset="-79"/>
              </a:rPr>
              <a:t>Connect Centre for International Research on Interpersonal Violence and Harm</a:t>
            </a:r>
          </a:p>
          <a:p>
            <a:endParaRPr lang="en-GB" sz="1800" dirty="0">
              <a:latin typeface="Aharoni" pitchFamily="2" charset="-79"/>
              <a:cs typeface="Aharoni" pitchFamily="2" charset="-79"/>
            </a:endParaRPr>
          </a:p>
        </p:txBody>
      </p:sp>
    </p:spTree>
    <p:extLst>
      <p:ext uri="{BB962C8B-B14F-4D97-AF65-F5344CB8AC3E}">
        <p14:creationId xmlns:p14="http://schemas.microsoft.com/office/powerpoint/2010/main" val="22338227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60871EE4-0299-4B1E-9AD9-3E436FE4EEBC}" type="slidenum">
              <a:rPr lang="en-GB" smtClean="0"/>
              <a:t>‹#›</a:t>
            </a:fld>
            <a:endParaRPr lang="en-GB"/>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205089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a:xfrm>
            <a:off x="5791200" y="1036021"/>
            <a:ext cx="609600" cy="441325"/>
          </a:xfrm>
        </p:spPr>
        <p:txBody>
          <a:bodyPr/>
          <a:lstStyle/>
          <a:p>
            <a:fld id="{60871EE4-0299-4B1E-9AD9-3E436FE4EEBC}" type="slidenum">
              <a:rPr lang="en-GB" smtClean="0"/>
              <a:t>‹#›</a:t>
            </a:fld>
            <a:endParaRPr lang="en-GB"/>
          </a:p>
        </p:txBody>
      </p:sp>
    </p:spTree>
    <p:extLst>
      <p:ext uri="{BB962C8B-B14F-4D97-AF65-F5344CB8AC3E}">
        <p14:creationId xmlns:p14="http://schemas.microsoft.com/office/powerpoint/2010/main" val="352522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0871EE4-0299-4B1E-9AD9-3E436FE4EEBC}" type="slidenum">
              <a:rPr lang="en-GB" smtClean="0"/>
              <a:t>‹#›</a:t>
            </a:fld>
            <a:endParaRPr lang="en-GB" dirty="0"/>
          </a:p>
        </p:txBody>
      </p:sp>
    </p:spTree>
    <p:extLst>
      <p:ext uri="{BB962C8B-B14F-4D97-AF65-F5344CB8AC3E}">
        <p14:creationId xmlns:p14="http://schemas.microsoft.com/office/powerpoint/2010/main" val="2907152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4">
              <a:lumMod val="75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0871EE4-0299-4B1E-9AD9-3E436FE4EEBC}" type="slidenum">
              <a:rPr lang="en-GB" smtClean="0"/>
              <a:t>‹#›</a:t>
            </a:fld>
            <a:endParaRPr lang="en-GB"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931" y="209204"/>
            <a:ext cx="162560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399" y="5810983"/>
            <a:ext cx="1036372" cy="877037"/>
          </a:xfrm>
          <a:prstGeom prst="rect">
            <a:avLst/>
          </a:prstGeom>
        </p:spPr>
      </p:pic>
      <p:sp>
        <p:nvSpPr>
          <p:cNvPr id="25" name="TextBox 24"/>
          <p:cNvSpPr txBox="1"/>
          <p:nvPr/>
        </p:nvSpPr>
        <p:spPr>
          <a:xfrm>
            <a:off x="1671461" y="6381329"/>
            <a:ext cx="7376828" cy="615553"/>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solidFill>
                <a:latin typeface="Aharoni" pitchFamily="2" charset="-79"/>
                <a:cs typeface="Aharoni" pitchFamily="2" charset="-79"/>
              </a:rPr>
              <a:t>Connect Centre for International Research on Interpersonal Violence and Harm</a:t>
            </a:r>
          </a:p>
          <a:p>
            <a:endParaRPr lang="en-GB" sz="1800" dirty="0">
              <a:latin typeface="Aharoni" pitchFamily="2" charset="-79"/>
              <a:cs typeface="Aharoni" pitchFamily="2" charset="-79"/>
            </a:endParaRPr>
          </a:p>
        </p:txBody>
      </p:sp>
    </p:spTree>
    <p:extLst>
      <p:ext uri="{BB962C8B-B14F-4D97-AF65-F5344CB8AC3E}">
        <p14:creationId xmlns:p14="http://schemas.microsoft.com/office/powerpoint/2010/main" val="1605179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rtl="0" eaLnBrk="1" latinLnBrk="0" hangingPunct="1">
        <a:spcBef>
          <a:spcPct val="0"/>
        </a:spcBef>
        <a:buNone/>
        <a:defRPr kumimoji="0" sz="3300" kern="1200">
          <a:solidFill>
            <a:schemeClr val="accent3">
              <a:shade val="75000"/>
            </a:schemeClr>
          </a:solidFill>
          <a:latin typeface="Aharoni" pitchFamily="2" charset="-79"/>
          <a:ea typeface="+mj-ea"/>
          <a:cs typeface="Aharoni" pitchFamily="2" charset="-79"/>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Calibri" pitchFamily="34" charset="0"/>
          <a:ea typeface="+mn-ea"/>
          <a:cs typeface="Calibri" pitchFamily="34" charset="0"/>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Calibri" pitchFamily="34" charset="0"/>
          <a:ea typeface="+mn-ea"/>
          <a:cs typeface="Calibri" pitchFamily="34" charset="0"/>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Calibri" pitchFamily="34" charset="0"/>
          <a:ea typeface="+mn-ea"/>
          <a:cs typeface="Calibri" pitchFamily="34" charset="0"/>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Calibri" pitchFamily="34" charset="0"/>
          <a:ea typeface="+mn-ea"/>
          <a:cs typeface="Calibri" pitchFamily="34" charset="0"/>
        </a:defRPr>
      </a:lvl4pPr>
      <a:lvl5pPr marL="1371600" indent="-228600" algn="l" rtl="0" eaLnBrk="1" latinLnBrk="0" hangingPunct="1">
        <a:spcBef>
          <a:spcPct val="20000"/>
        </a:spcBef>
        <a:buClr>
          <a:schemeClr val="accent5"/>
        </a:buClr>
        <a:buFontTx/>
        <a:buChar char="•"/>
        <a:defRPr kumimoji="0" sz="1800" kern="1200">
          <a:solidFill>
            <a:schemeClr val="tx1"/>
          </a:solidFill>
          <a:latin typeface="Calibri" pitchFamily="34" charset="0"/>
          <a:ea typeface="+mn-ea"/>
          <a:cs typeface="Calibri"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01/2021.06.07.21258467"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101/2021.06.07.2125846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687897"/>
            <a:ext cx="11742887" cy="394283"/>
          </a:xfrm>
        </p:spPr>
        <p:txBody>
          <a:bodyPr>
            <a:noAutofit/>
          </a:bodyPr>
          <a:lstStyle/>
          <a:p>
            <a:r>
              <a:rPr lang="en-GB" sz="2400" b="1" dirty="0"/>
              <a:t>Young Adults Relationships and Health </a:t>
            </a:r>
            <a:br>
              <a:rPr lang="en-GB" sz="2400" b="1" dirty="0"/>
            </a:br>
            <a:r>
              <a:rPr lang="en-GB" sz="2400" b="1" dirty="0"/>
              <a:t>(YARAH) Study </a:t>
            </a:r>
          </a:p>
        </p:txBody>
      </p:sp>
      <p:sp>
        <p:nvSpPr>
          <p:cNvPr id="3" name="Content Placeholder 2"/>
          <p:cNvSpPr>
            <a:spLocks noGrp="1"/>
          </p:cNvSpPr>
          <p:nvPr>
            <p:ph sz="quarter" idx="1"/>
          </p:nvPr>
        </p:nvSpPr>
        <p:spPr>
          <a:xfrm>
            <a:off x="194921" y="1319607"/>
            <a:ext cx="11628166" cy="4661743"/>
          </a:xfrm>
        </p:spPr>
        <p:txBody>
          <a:bodyPr>
            <a:noAutofit/>
          </a:bodyPr>
          <a:lstStyle/>
          <a:p>
            <a:pPr algn="ctr"/>
            <a:endParaRPr lang="en-GB" altLang="en-US" sz="1200" b="1" dirty="0">
              <a:cs typeface="Times New Roman" panose="02020603050405020304" pitchFamily="18" charset="0"/>
            </a:endParaRPr>
          </a:p>
          <a:p>
            <a:pPr marL="0" indent="0" algn="ctr">
              <a:buNone/>
            </a:pPr>
            <a:endParaRPr lang="en-GB" sz="2800" dirty="0">
              <a:solidFill>
                <a:schemeClr val="accent3">
                  <a:lumMod val="75000"/>
                  <a:lumOff val="25000"/>
                </a:schemeClr>
              </a:solidFill>
              <a:latin typeface="Avenir Next LT Pro" panose="020B0504020202020204" pitchFamily="34" charset="0"/>
            </a:endParaRPr>
          </a:p>
          <a:p>
            <a:pPr marL="0" indent="0" algn="ctr">
              <a:buNone/>
            </a:pPr>
            <a:r>
              <a:rPr lang="en-GB" sz="2800" b="1" dirty="0">
                <a:solidFill>
                  <a:schemeClr val="accent3"/>
                </a:solidFill>
                <a:latin typeface="Avenir Next LT Pro" panose="020B0504020202020204" pitchFamily="34" charset="0"/>
              </a:rPr>
              <a:t>Establishing the causal role of intimate partner violence and abuse on depressive symptoms in young adults: A population-based cohort study</a:t>
            </a:r>
          </a:p>
          <a:p>
            <a:pPr marL="0" indent="0" algn="ctr">
              <a:buNone/>
            </a:pPr>
            <a:endParaRPr lang="en-GB" sz="2800" dirty="0">
              <a:solidFill>
                <a:schemeClr val="accent3"/>
              </a:solidFill>
              <a:latin typeface="Avenir Next LT Pro" panose="020B0504020202020204" pitchFamily="34" charset="0"/>
            </a:endParaRPr>
          </a:p>
          <a:p>
            <a:pPr marL="0" indent="0" algn="ctr">
              <a:buNone/>
            </a:pPr>
            <a:r>
              <a:rPr lang="en-GB" sz="2800" dirty="0">
                <a:solidFill>
                  <a:schemeClr val="accent3"/>
                </a:solidFill>
                <a:latin typeface="Avenir Next LT Pro" panose="020B0504020202020204" pitchFamily="34" charset="0"/>
              </a:rPr>
              <a:t>Professor Christine Barter &amp;</a:t>
            </a:r>
          </a:p>
          <a:p>
            <a:pPr marL="0" indent="0" algn="ctr">
              <a:buNone/>
            </a:pPr>
            <a:r>
              <a:rPr lang="en-GB" sz="2800" dirty="0">
                <a:solidFill>
                  <a:schemeClr val="accent3"/>
                </a:solidFill>
                <a:latin typeface="Avenir Next LT Pro" panose="020B0504020202020204" pitchFamily="34" charset="0"/>
              </a:rPr>
              <a:t>Professor Laura Howe  </a:t>
            </a:r>
          </a:p>
          <a:p>
            <a:pPr marL="0" indent="0" algn="ctr">
              <a:buNone/>
            </a:pPr>
            <a:endParaRPr lang="en-GB" sz="28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pic>
        <p:nvPicPr>
          <p:cNvPr id="1026" name="Picture 2" descr="University of Bristol - Logos, brands and logotypes">
            <a:extLst>
              <a:ext uri="{FF2B5EF4-FFF2-40B4-BE49-F238E27FC236}">
                <a16:creationId xmlns:a16="http://schemas.microsoft.com/office/drawing/2014/main" id="{500D33D9-522B-4BAC-AEE1-6DD570949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2507" y="288941"/>
            <a:ext cx="1886562" cy="92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54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0BB6-E32D-42BA-83EF-E321C8EA1E42}"/>
              </a:ext>
            </a:extLst>
          </p:cNvPr>
          <p:cNvSpPr>
            <a:spLocks noGrp="1"/>
          </p:cNvSpPr>
          <p:nvPr>
            <p:ph type="title"/>
          </p:nvPr>
        </p:nvSpPr>
        <p:spPr/>
        <p:txBody>
          <a:bodyPr/>
          <a:lstStyle/>
          <a:p>
            <a:endParaRPr lang="en-GB" dirty="0"/>
          </a:p>
        </p:txBody>
      </p:sp>
      <p:pic>
        <p:nvPicPr>
          <p:cNvPr id="3" name="Picture 2" descr="Graphical user interface, chart, line chart&#10;&#10;Description automatically generated">
            <a:extLst>
              <a:ext uri="{FF2B5EF4-FFF2-40B4-BE49-F238E27FC236}">
                <a16:creationId xmlns:a16="http://schemas.microsoft.com/office/drawing/2014/main" id="{ECC45460-9D3C-4867-A6C3-F9D2F4133D1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660271" y="1544093"/>
            <a:ext cx="8863330" cy="4431665"/>
          </a:xfrm>
          <a:prstGeom prst="rect">
            <a:avLst/>
          </a:prstGeom>
        </p:spPr>
      </p:pic>
      <p:pic>
        <p:nvPicPr>
          <p:cNvPr id="4" name="Picture 3">
            <a:extLst>
              <a:ext uri="{FF2B5EF4-FFF2-40B4-BE49-F238E27FC236}">
                <a16:creationId xmlns:a16="http://schemas.microsoft.com/office/drawing/2014/main" id="{C6D6DDC8-674B-42D6-9607-6F29CAEE5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28601"/>
            <a:ext cx="2120867" cy="987414"/>
          </a:xfrm>
          <a:prstGeom prst="rect">
            <a:avLst/>
          </a:prstGeom>
        </p:spPr>
      </p:pic>
    </p:spTree>
    <p:extLst>
      <p:ext uri="{BB962C8B-B14F-4D97-AF65-F5344CB8AC3E}">
        <p14:creationId xmlns:p14="http://schemas.microsoft.com/office/powerpoint/2010/main" val="194341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Limitations </a:t>
            </a:r>
          </a:p>
        </p:txBody>
      </p:sp>
      <p:sp>
        <p:nvSpPr>
          <p:cNvPr id="3" name="Content Placeholder 2"/>
          <p:cNvSpPr>
            <a:spLocks noGrp="1"/>
          </p:cNvSpPr>
          <p:nvPr>
            <p:ph sz="quarter" idx="1"/>
          </p:nvPr>
        </p:nvSpPr>
        <p:spPr>
          <a:xfrm>
            <a:off x="194920" y="1502229"/>
            <a:ext cx="11742887" cy="4479121"/>
          </a:xfrm>
        </p:spPr>
        <p:txBody>
          <a:bodyPr>
            <a:noAutofit/>
          </a:bodyPr>
          <a:lstStyle/>
          <a:p>
            <a:r>
              <a:rPr lang="en-GB" sz="2000" dirty="0">
                <a:latin typeface="Arial Nova" panose="020B0504020202020204" pitchFamily="34" charset="0"/>
              </a:rPr>
              <a:t>There is a possibility that selection bias may have distorted effect estimates. Around one-third of individuals still in the cohort at 21 years old responded to the age 21 questionnaire. </a:t>
            </a:r>
          </a:p>
          <a:p>
            <a:r>
              <a:rPr lang="en-GB" sz="2000" dirty="0">
                <a:latin typeface="Arial Nova" panose="020B0504020202020204" pitchFamily="34" charset="0"/>
              </a:rPr>
              <a:t>Previous methodological work on the ALSPAC cohort indicates that those experiencing poorer socioeconomic and health outcomes are less likely to participate. </a:t>
            </a:r>
          </a:p>
          <a:p>
            <a:r>
              <a:rPr lang="en-GB" sz="2000">
                <a:latin typeface="Arial Nova" panose="020B0504020202020204" pitchFamily="34" charset="0"/>
              </a:rPr>
              <a:t>If </a:t>
            </a:r>
            <a:r>
              <a:rPr lang="en-GB" sz="2000" dirty="0">
                <a:latin typeface="Arial Nova" panose="020B0504020202020204" pitchFamily="34" charset="0"/>
              </a:rPr>
              <a:t>this were the case, and those with the worst IPVA experiences were less likely to participate, this would diminish the effect of IPVA on depression, and so the ‘true’ general population effect may in fact be larger. </a:t>
            </a: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Tree>
    <p:extLst>
      <p:ext uri="{BB962C8B-B14F-4D97-AF65-F5344CB8AC3E}">
        <p14:creationId xmlns:p14="http://schemas.microsoft.com/office/powerpoint/2010/main" val="2417755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Implications  </a:t>
            </a:r>
          </a:p>
        </p:txBody>
      </p:sp>
      <p:sp>
        <p:nvSpPr>
          <p:cNvPr id="3" name="Content Placeholder 2"/>
          <p:cNvSpPr>
            <a:spLocks noGrp="1"/>
          </p:cNvSpPr>
          <p:nvPr>
            <p:ph sz="quarter" idx="1"/>
          </p:nvPr>
        </p:nvSpPr>
        <p:spPr>
          <a:xfrm>
            <a:off x="194920" y="1319607"/>
            <a:ext cx="11742887" cy="4661743"/>
          </a:xfrm>
        </p:spPr>
        <p:txBody>
          <a:bodyPr>
            <a:noAutofit/>
          </a:bodyPr>
          <a:lstStyle/>
          <a:p>
            <a:r>
              <a:rPr lang="en-GB" sz="2200" dirty="0">
                <a:effectLst/>
                <a:latin typeface="Arial Nova" panose="020B0504020202020204" pitchFamily="34" charset="0"/>
                <a:ea typeface="Calibri" panose="020F0502020204030204" pitchFamily="34" charset="0"/>
                <a:cs typeface="Times New Roman" panose="02020603050405020304" pitchFamily="18" charset="0"/>
              </a:rPr>
              <a:t>Average depression scores at age 23 were 1-2 points higher for those who reported being victimised at age 18-21 compared to those who did not amongst both women and men in a UK population-based birth cohort. </a:t>
            </a:r>
          </a:p>
          <a:p>
            <a:r>
              <a:rPr lang="en-GB" sz="2200" dirty="0">
                <a:effectLst/>
                <a:latin typeface="Arial Nova" panose="020B0504020202020204" pitchFamily="34" charset="0"/>
                <a:ea typeface="Calibri" panose="020F0502020204030204" pitchFamily="34" charset="0"/>
                <a:cs typeface="Times New Roman" panose="02020603050405020304" pitchFamily="18" charset="0"/>
              </a:rPr>
              <a:t>Regardless of causality, the findings indicate the likely mental health detriment in the years following IPVA exposure in a UK young adult population. The higher levels of depressive symptoms experienced by both women and men who experience IPVA victimisation are likely to be associated with other downstream adverse health and social outcomes.</a:t>
            </a:r>
          </a:p>
          <a:p>
            <a:r>
              <a:rPr lang="en-GB" sz="2200" dirty="0">
                <a:effectLst/>
                <a:latin typeface="Arial Nova" panose="020B0504020202020204" pitchFamily="34" charset="0"/>
                <a:ea typeface="Calibri" panose="020F0502020204030204" pitchFamily="34" charset="0"/>
                <a:cs typeface="Times New Roman" panose="02020603050405020304" pitchFamily="18" charset="0"/>
              </a:rPr>
              <a:t>These findings cast doubt over the causality of the effect of IPVA on depressive symptoms, which serves to highlight that IPVA is one of a series of challenges being managed by these young people.</a:t>
            </a:r>
          </a:p>
          <a:p>
            <a:r>
              <a:rPr lang="en-GB" sz="2200" dirty="0">
                <a:effectLst/>
                <a:latin typeface="Arial Nova" panose="020B0504020202020204" pitchFamily="34" charset="0"/>
                <a:ea typeface="Calibri" panose="020F0502020204030204" pitchFamily="34" charset="0"/>
                <a:cs typeface="Times New Roman" panose="02020603050405020304" pitchFamily="18" charset="0"/>
              </a:rPr>
              <a:t>In addition to supporting young adults who experience IPVA with strategies for recognising and when safe ending unhealthy relationships, these young adults would benefit from support for other areas of their life and life history. </a:t>
            </a:r>
          </a:p>
          <a:p>
            <a:pPr marL="0" indent="0" algn="just">
              <a:lnSpc>
                <a:spcPct val="200000"/>
              </a:lnSpc>
              <a:spcBef>
                <a:spcPts val="200"/>
              </a:spcBef>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Tree>
    <p:extLst>
      <p:ext uri="{BB962C8B-B14F-4D97-AF65-F5344CB8AC3E}">
        <p14:creationId xmlns:p14="http://schemas.microsoft.com/office/powerpoint/2010/main" val="269342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Conclusion and Next steps …. </a:t>
            </a:r>
          </a:p>
        </p:txBody>
      </p:sp>
      <p:sp>
        <p:nvSpPr>
          <p:cNvPr id="3" name="Content Placeholder 2"/>
          <p:cNvSpPr>
            <a:spLocks noGrp="1"/>
          </p:cNvSpPr>
          <p:nvPr>
            <p:ph sz="quarter" idx="1"/>
          </p:nvPr>
        </p:nvSpPr>
        <p:spPr>
          <a:xfrm>
            <a:off x="194920" y="1319607"/>
            <a:ext cx="11742887" cy="5081193"/>
          </a:xfrm>
        </p:spPr>
        <p:txBody>
          <a:bodyPr>
            <a:noAutofit/>
          </a:bodyPr>
          <a:lstStyle/>
          <a:p>
            <a:r>
              <a:rPr lang="en-GB" sz="2400" dirty="0">
                <a:effectLst/>
                <a:latin typeface="Arial Nova" panose="020B0504020202020204" pitchFamily="34" charset="0"/>
                <a:ea typeface="Calibri" panose="020F0502020204030204" pitchFamily="34" charset="0"/>
                <a:cs typeface="Times New Roman" panose="02020603050405020304" pitchFamily="18" charset="0"/>
              </a:rPr>
              <a:t>In a UK general population sample, young </a:t>
            </a:r>
            <a:r>
              <a:rPr lang="en-GB" sz="2400" dirty="0">
                <a:latin typeface="Arial Nova" panose="020B0504020202020204" pitchFamily="34" charset="0"/>
                <a:ea typeface="Calibri" panose="020F0502020204030204" pitchFamily="34" charset="0"/>
                <a:cs typeface="Times New Roman" panose="02020603050405020304" pitchFamily="18" charset="0"/>
              </a:rPr>
              <a:t>adults </a:t>
            </a:r>
            <a:r>
              <a:rPr lang="en-GB" sz="2400" dirty="0">
                <a:effectLst/>
                <a:latin typeface="Arial Nova" panose="020B0504020202020204" pitchFamily="34" charset="0"/>
                <a:ea typeface="Calibri" panose="020F0502020204030204" pitchFamily="34" charset="0"/>
                <a:cs typeface="Times New Roman" panose="02020603050405020304" pitchFamily="18" charset="0"/>
              </a:rPr>
              <a:t>experiencing IPVA are likely to have more depressive symptoms than those not victimised – related services need to address likely mental health issues. However, the causal origins of this vulnerability to depression are principally explained by prior vulnerability that increases both depressive symptoms and the risk of IPVA exposure.</a:t>
            </a:r>
          </a:p>
          <a:p>
            <a:pPr marL="0" indent="0">
              <a:buNone/>
            </a:pPr>
            <a:r>
              <a:rPr lang="en-GB" sz="2400" dirty="0">
                <a:solidFill>
                  <a:schemeClr val="accent4">
                    <a:lumMod val="75000"/>
                  </a:schemeClr>
                </a:solidFill>
                <a:latin typeface="Arial Nova" panose="020B0504020202020204" pitchFamily="34" charset="0"/>
                <a:ea typeface="Calibri" panose="020F0502020204030204" pitchFamily="34" charset="0"/>
                <a:cs typeface="Times New Roman" panose="02020603050405020304" pitchFamily="18" charset="0"/>
              </a:rPr>
              <a:t>Next Steps; </a:t>
            </a:r>
          </a:p>
          <a:p>
            <a:r>
              <a:rPr lang="en-GB" sz="2200" dirty="0">
                <a:latin typeface="Arial Nova" panose="020B0504020202020204" pitchFamily="34" charset="0"/>
                <a:ea typeface="Calibri" panose="020F0502020204030204" pitchFamily="34" charset="0"/>
                <a:cs typeface="Times New Roman" panose="02020603050405020304" pitchFamily="18" charset="0"/>
              </a:rPr>
              <a:t>L</a:t>
            </a:r>
            <a:r>
              <a:rPr lang="en-GB" sz="2200" dirty="0">
                <a:effectLst/>
                <a:latin typeface="Arial Nova" panose="020B0504020202020204" pitchFamily="34" charset="0"/>
                <a:ea typeface="Calibri" panose="020F0502020204030204" pitchFamily="34" charset="0"/>
                <a:cs typeface="Times New Roman" panose="02020603050405020304" pitchFamily="18" charset="0"/>
              </a:rPr>
              <a:t>ook in more detail at severity </a:t>
            </a:r>
            <a:r>
              <a:rPr lang="en-GB" sz="2200" dirty="0">
                <a:latin typeface="Arial Nova" panose="020B0504020202020204" pitchFamily="34" charset="0"/>
                <a:ea typeface="Calibri" panose="020F0502020204030204" pitchFamily="34" charset="0"/>
                <a:cs typeface="Times New Roman" panose="02020603050405020304" pitchFamily="18" charset="0"/>
              </a:rPr>
              <a:t>and multiple forms of </a:t>
            </a:r>
            <a:r>
              <a:rPr lang="en-GB" sz="2200" dirty="0">
                <a:effectLst/>
                <a:latin typeface="Arial Nova" panose="020B0504020202020204" pitchFamily="34" charset="0"/>
                <a:ea typeface="Calibri" panose="020F0502020204030204" pitchFamily="34" charset="0"/>
                <a:cs typeface="Times New Roman" panose="02020603050405020304" pitchFamily="18" charset="0"/>
              </a:rPr>
              <a:t>IPV victimisation and depression</a:t>
            </a:r>
          </a:p>
          <a:p>
            <a:r>
              <a:rPr lang="en-GB" sz="2200" dirty="0">
                <a:latin typeface="Arial Nova" panose="020B0504020202020204" pitchFamily="34" charset="0"/>
                <a:ea typeface="Calibri" panose="020F0502020204030204" pitchFamily="34" charset="0"/>
                <a:cs typeface="Times New Roman" panose="02020603050405020304" pitchFamily="18" charset="0"/>
              </a:rPr>
              <a:t>A mixed method paper which explores IPVA and wider forms of mental health   </a:t>
            </a:r>
            <a:endParaRPr lang="en-GB" sz="22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lgn="ctr">
              <a:buNone/>
            </a:pPr>
            <a:r>
              <a:rPr lang="en-GB" sz="4800" b="1" dirty="0">
                <a:solidFill>
                  <a:srgbClr val="7030A0"/>
                </a:solidFill>
                <a:latin typeface="Avenir Next LT Pro" panose="020B0504020202020204" pitchFamily="34" charset="0"/>
              </a:rPr>
              <a:t>Thank you </a:t>
            </a: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pic>
        <p:nvPicPr>
          <p:cNvPr id="6" name="Picture 2" descr="How to Organize Efficient and Smooth Q&amp;A Sessions - Swift Polling">
            <a:extLst>
              <a:ext uri="{FF2B5EF4-FFF2-40B4-BE49-F238E27FC236}">
                <a16:creationId xmlns:a16="http://schemas.microsoft.com/office/drawing/2014/main" id="{4ACB1648-ECAA-40DE-85BC-D44592640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944" y="4963886"/>
            <a:ext cx="1827864" cy="13622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niversity of Bristol - Logos, brands and logotypes">
            <a:extLst>
              <a:ext uri="{FF2B5EF4-FFF2-40B4-BE49-F238E27FC236}">
                <a16:creationId xmlns:a16="http://schemas.microsoft.com/office/drawing/2014/main" id="{60841AE2-C779-41D3-A1F4-0F44AB621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507" y="288941"/>
            <a:ext cx="1886562" cy="92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0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References </a:t>
            </a:r>
          </a:p>
        </p:txBody>
      </p:sp>
      <p:sp>
        <p:nvSpPr>
          <p:cNvPr id="3" name="Content Placeholder 2"/>
          <p:cNvSpPr>
            <a:spLocks noGrp="1"/>
          </p:cNvSpPr>
          <p:nvPr>
            <p:ph sz="quarter" idx="1"/>
          </p:nvPr>
        </p:nvSpPr>
        <p:spPr>
          <a:xfrm>
            <a:off x="194920" y="1476462"/>
            <a:ext cx="11742887" cy="4924338"/>
          </a:xfrm>
        </p:spPr>
        <p:txBody>
          <a:bodyPr>
            <a:noAutofit/>
          </a:bodyPr>
          <a:lstStyle/>
          <a:p>
            <a:pPr marL="0" indent="0">
              <a:buNone/>
            </a:pPr>
            <a:endParaRPr lang="en-US" sz="1400">
              <a:effectLst/>
              <a:latin typeface="Calibri" panose="020F0502020204030204" pitchFamily="34" charset="0"/>
              <a:ea typeface="Calibri" panose="020F0502020204030204" pitchFamily="34" charset="0"/>
            </a:endParaRPr>
          </a:p>
          <a:p>
            <a:pPr marL="0" indent="0">
              <a:buNone/>
            </a:pPr>
            <a:r>
              <a:rPr lang="en-US" sz="1400">
                <a:effectLst/>
                <a:latin typeface="Calibri" panose="020F0502020204030204" pitchFamily="34" charset="0"/>
                <a:ea typeface="Calibri" panose="020F0502020204030204" pitchFamily="34" charset="0"/>
              </a:rPr>
              <a:t>Annie </a:t>
            </a:r>
            <a:r>
              <a:rPr lang="en-US" sz="1400" dirty="0">
                <a:effectLst/>
                <a:latin typeface="Calibri" panose="020F0502020204030204" pitchFamily="34" charset="0"/>
                <a:ea typeface="Calibri" panose="020F0502020204030204" pitchFamily="34" charset="0"/>
              </a:rPr>
              <a:t>Herbert, Jon Heron, Maria Barnes, Christine Barter, Gene Feder, Khadija Meghrawi, Eszter Szilassy, Abigail Fraser, Laura D Howe. Establishing the causal role of intimate partner violence and abuse on depressive symptoms in young adults: a population-based cohort study. </a:t>
            </a:r>
            <a:r>
              <a:rPr lang="en-US" sz="1400" dirty="0" err="1">
                <a:effectLst/>
                <a:latin typeface="Calibri" panose="020F0502020204030204" pitchFamily="34" charset="0"/>
                <a:ea typeface="Calibri" panose="020F0502020204030204" pitchFamily="34" charset="0"/>
              </a:rPr>
              <a:t>Medrxiv</a:t>
            </a:r>
            <a:r>
              <a:rPr lang="en-US" sz="1400" dirty="0">
                <a:effectLst/>
                <a:latin typeface="Calibri" panose="020F0502020204030204" pitchFamily="34" charset="0"/>
                <a:ea typeface="Calibri" panose="020F0502020204030204" pitchFamily="34" charset="0"/>
              </a:rPr>
              <a:t> (pre-print) </a:t>
            </a:r>
            <a:r>
              <a:rPr lang="en-US" sz="1400" dirty="0" err="1">
                <a:effectLst/>
                <a:latin typeface="Calibri" panose="020F0502020204030204" pitchFamily="34" charset="0"/>
                <a:ea typeface="Calibri" panose="020F0502020204030204" pitchFamily="34" charset="0"/>
              </a:rPr>
              <a:t>doi</a:t>
            </a:r>
            <a:r>
              <a:rPr lang="en-US" sz="1400" dirty="0">
                <a:effectLst/>
                <a:latin typeface="Calibri" panose="020F0502020204030204" pitchFamily="34" charset="0"/>
                <a:ea typeface="Calibri" panose="020F0502020204030204" pitchFamily="34" charset="0"/>
              </a:rPr>
              <a:t>: </a:t>
            </a:r>
            <a:r>
              <a:rPr lang="en-US" sz="1400" u="sng" dirty="0">
                <a:solidFill>
                  <a:srgbClr val="0000FF"/>
                </a:solidFill>
                <a:effectLst/>
                <a:latin typeface="Calibri" panose="020F0502020204030204" pitchFamily="34" charset="0"/>
                <a:ea typeface="Calibri" panose="020F0502020204030204" pitchFamily="34" charset="0"/>
                <a:hlinkClick r:id="rId3"/>
              </a:rPr>
              <a:t>https://doi.org/10.1101/2021.06.07.21258467</a:t>
            </a:r>
            <a:r>
              <a:rPr lang="en-US" sz="1400" dirty="0">
                <a:effectLst/>
                <a:latin typeface="Calibri" panose="020F0502020204030204" pitchFamily="34" charset="0"/>
                <a:ea typeface="Calibri" panose="020F0502020204030204" pitchFamily="34" charset="0"/>
              </a:rPr>
              <a:t> </a:t>
            </a:r>
            <a:endParaRPr lang="en-GB" sz="1400" dirty="0">
              <a:effectLst/>
              <a:latin typeface="Calibri Light" panose="020F0302020204030204" pitchFamily="34" charset="0"/>
              <a:ea typeface="Calibri" panose="020F0502020204030204" pitchFamily="34" charset="0"/>
            </a:endParaRPr>
          </a:p>
          <a:p>
            <a:pPr marL="0" indent="0">
              <a:buNone/>
            </a:pPr>
            <a:endParaRPr lang="en-GB" sz="1400" dirty="0"/>
          </a:p>
          <a:p>
            <a:r>
              <a:rPr lang="en-GB" sz="1400" dirty="0" err="1"/>
              <a:t>Ackard</a:t>
            </a:r>
            <a:r>
              <a:rPr lang="en-GB" sz="1400" dirty="0"/>
              <a:t> DM, Eisenberg ME, </a:t>
            </a:r>
            <a:r>
              <a:rPr lang="en-GB" sz="1400" dirty="0" err="1"/>
              <a:t>Neumark-Sztainer</a:t>
            </a:r>
            <a:r>
              <a:rPr lang="en-GB" sz="1400" dirty="0"/>
              <a:t> D. </a:t>
            </a:r>
            <a:r>
              <a:rPr lang="en-GB" sz="1400" dirty="0" err="1"/>
              <a:t>Longterm</a:t>
            </a:r>
            <a:r>
              <a:rPr lang="en-GB" sz="1400" dirty="0"/>
              <a:t> impact of adolescent dating violence on the </a:t>
            </a:r>
            <a:r>
              <a:rPr lang="en-GB" sz="1400" dirty="0" err="1"/>
              <a:t>behavioral</a:t>
            </a:r>
            <a:r>
              <a:rPr lang="en-GB" sz="1400" dirty="0"/>
              <a:t> and psychological health of male and female youth. J </a:t>
            </a:r>
            <a:r>
              <a:rPr lang="en-GB" sz="1400" dirty="0" err="1"/>
              <a:t>Pediatr</a:t>
            </a:r>
            <a:r>
              <a:rPr lang="en-GB" sz="1400" dirty="0"/>
              <a:t>. 2007;151(5):476-81.</a:t>
            </a:r>
          </a:p>
          <a:p>
            <a:r>
              <a:rPr lang="en-GB" sz="1400" dirty="0"/>
              <a:t>Barter C. Partner exploitation and violence in teenage intimate relationships. [London]: NSPCC; 2009. </a:t>
            </a:r>
          </a:p>
          <a:p>
            <a:r>
              <a:rPr lang="en-GB" sz="1400" dirty="0"/>
              <a:t>Exner-</a:t>
            </a:r>
            <a:r>
              <a:rPr lang="en-GB" sz="1400" dirty="0" err="1"/>
              <a:t>Cortens</a:t>
            </a:r>
            <a:r>
              <a:rPr lang="en-GB" sz="1400" dirty="0"/>
              <a:t> D, </a:t>
            </a:r>
            <a:r>
              <a:rPr lang="en-GB" sz="1400" dirty="0" err="1"/>
              <a:t>Eckenrode</a:t>
            </a:r>
            <a:r>
              <a:rPr lang="en-GB" sz="1400" dirty="0"/>
              <a:t> J, Rothman E. Longitudinal Associations Between Teen Dating Violence Victimization and Adverse Health Outcomes. </a:t>
            </a:r>
            <a:r>
              <a:rPr lang="en-GB" sz="1400" dirty="0" err="1"/>
              <a:t>Pediatrics</a:t>
            </a:r>
            <a:r>
              <a:rPr lang="en-GB" sz="1400" dirty="0"/>
              <a:t>. 2012;131(1):71-78. </a:t>
            </a:r>
          </a:p>
          <a:p>
            <a:r>
              <a:rPr lang="en-GB" sz="1400" dirty="0"/>
              <a:t>Hester M, Ferrari G, Jones SK, Williamson E, Bacchus LJ, Peters TJ, et al. Occurrence and impact of negative behaviour, including domestic violence and abuse, in men attending UK primary care health clinics: A cross-sectional survey. BMJ Open. 2015;5(5):1-10. </a:t>
            </a:r>
          </a:p>
          <a:p>
            <a:r>
              <a:rPr lang="en-GB" sz="1400" dirty="0" err="1"/>
              <a:t>Houtepen</a:t>
            </a:r>
            <a:r>
              <a:rPr lang="en-GB" sz="1400" dirty="0"/>
              <a:t> LC, Heron J, </a:t>
            </a:r>
            <a:r>
              <a:rPr lang="en-GB" sz="1400" dirty="0" err="1"/>
              <a:t>Suderman</a:t>
            </a:r>
            <a:r>
              <a:rPr lang="en-GB" sz="1400" dirty="0"/>
              <a:t> MJ, Tilling K, Howe LD. Adverse childhood experiences in the children of the Avon Longitudinal Study of Parents and Children (ALSPAC). </a:t>
            </a:r>
            <a:r>
              <a:rPr lang="en-GB" sz="1400" dirty="0" err="1"/>
              <a:t>Wellcome</a:t>
            </a:r>
            <a:r>
              <a:rPr lang="en-GB" sz="1400" dirty="0"/>
              <a:t> Open Research. 2018;3(0):106-264</a:t>
            </a:r>
          </a:p>
          <a:p>
            <a:r>
              <a:rPr lang="en-GB" sz="1400" dirty="0"/>
              <a:t>Yakubovich A, Heron J, Feder G, Fraser A, Humphreys D. Intimate partner violence victimisation in early adulthood: psychometric properties of a new measure and gender differences in the Avon Longitudinal Study of Parents and Children. BMJ Open. 2019;9(3):e025621-e. </a:t>
            </a:r>
          </a:p>
          <a:p>
            <a:endParaRPr lang="en-GB" sz="1400" b="1" dirty="0">
              <a:solidFill>
                <a:srgbClr val="7030A0"/>
              </a:solidFill>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Tree>
    <p:extLst>
      <p:ext uri="{BB962C8B-B14F-4D97-AF65-F5344CB8AC3E}">
        <p14:creationId xmlns:p14="http://schemas.microsoft.com/office/powerpoint/2010/main" val="225522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92" y="2"/>
            <a:ext cx="11683616" cy="1382382"/>
          </a:xfrm>
        </p:spPr>
        <p:txBody>
          <a:bodyPr>
            <a:noAutofit/>
          </a:bodyPr>
          <a:lstStyle/>
          <a:p>
            <a:pPr marL="0" indent="0"/>
            <a:r>
              <a:rPr lang="en-GB" sz="2800" b="1" dirty="0">
                <a:solidFill>
                  <a:schemeClr val="accent3"/>
                </a:solidFill>
                <a:latin typeface="Avenir Next LT Pro" panose="020B0504020202020204" pitchFamily="34" charset="0"/>
              </a:rPr>
              <a:t>YARAH (funded by MRC) </a:t>
            </a:r>
            <a:br>
              <a:rPr lang="en-GB" sz="2400" dirty="0">
                <a:solidFill>
                  <a:schemeClr val="accent3"/>
                </a:solidFill>
                <a:latin typeface="Avenir Next LT Pro" panose="020B0504020202020204" pitchFamily="34" charset="0"/>
              </a:rPr>
            </a:br>
            <a:endParaRPr lang="en-GB" sz="2600" b="1" dirty="0"/>
          </a:p>
        </p:txBody>
      </p:sp>
      <p:sp>
        <p:nvSpPr>
          <p:cNvPr id="3" name="Content Placeholder 2"/>
          <p:cNvSpPr>
            <a:spLocks noGrp="1"/>
          </p:cNvSpPr>
          <p:nvPr>
            <p:ph sz="quarter" idx="1"/>
          </p:nvPr>
        </p:nvSpPr>
        <p:spPr>
          <a:xfrm>
            <a:off x="395654" y="1382384"/>
            <a:ext cx="11548695" cy="4732665"/>
          </a:xfrm>
        </p:spPr>
        <p:txBody>
          <a:bodyPr>
            <a:noAutofit/>
          </a:bodyPr>
          <a:lstStyle/>
          <a:p>
            <a:pPr marL="0" indent="0">
              <a:lnSpc>
                <a:spcPct val="107000"/>
              </a:lnSpc>
              <a:spcAft>
                <a:spcPts val="800"/>
              </a:spcAft>
              <a:buNone/>
            </a:pPr>
            <a:r>
              <a:rPr lang="en-GB" sz="2200" dirty="0">
                <a:latin typeface="Arial Nova" panose="020B0504020202020204" pitchFamily="34" charset="0"/>
              </a:rPr>
              <a:t>This study aims to; </a:t>
            </a:r>
            <a:r>
              <a:rPr lang="en-GB" sz="1800" dirty="0">
                <a:solidFill>
                  <a:srgbClr val="000000"/>
                </a:solidFill>
                <a:effectLst/>
                <a:latin typeface="Arial Nova" panose="020B0504020202020204" pitchFamily="34" charset="0"/>
                <a:ea typeface="DengXian" panose="02010600030101010101" pitchFamily="2" charset="-122"/>
              </a:rPr>
              <a:t>  </a:t>
            </a:r>
            <a:endParaRPr lang="en-GB" sz="1800" dirty="0">
              <a:effectLst/>
              <a:latin typeface="Arial Nova" panose="020B0504020202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solidFill>
                  <a:srgbClr val="000000"/>
                </a:solidFill>
                <a:effectLst/>
                <a:latin typeface="Arial Nova" panose="020B0504020202020204" pitchFamily="34" charset="0"/>
                <a:ea typeface="DengXian" panose="02010600030101010101" pitchFamily="2" charset="-122"/>
              </a:rPr>
              <a:t>Examine data on IPVA experiences in 21 year olds, that we have already collected as part of the Avon Longitudinal Study of Parents and Children (ALSPAC), also known as the ‘Children of the 90’s’ study</a:t>
            </a:r>
            <a:endParaRPr lang="en-GB" sz="1800" dirty="0">
              <a:effectLst/>
              <a:latin typeface="Arial Nova" panose="020B0504020202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solidFill>
                  <a:srgbClr val="000000"/>
                </a:solidFill>
                <a:latin typeface="Arial Nova" panose="020B0504020202020204" pitchFamily="34" charset="0"/>
                <a:ea typeface="DengXian" panose="02010600030101010101" pitchFamily="2" charset="-122"/>
              </a:rPr>
              <a:t>I</a:t>
            </a:r>
            <a:r>
              <a:rPr lang="en-GB" sz="1800" dirty="0">
                <a:solidFill>
                  <a:srgbClr val="000000"/>
                </a:solidFill>
                <a:effectLst/>
                <a:latin typeface="Arial Nova" panose="020B0504020202020204" pitchFamily="34" charset="0"/>
                <a:ea typeface="DengXian" panose="02010600030101010101" pitchFamily="2" charset="-122"/>
              </a:rPr>
              <a:t>nterview young adults (aged 18–25) to explore their experiences of IPVA and the reasons they feel this has made their health better or worse.</a:t>
            </a:r>
            <a:endParaRPr lang="en-GB" sz="1800" dirty="0">
              <a:effectLst/>
              <a:latin typeface="Arial Nova" panose="020B050402020202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GB" sz="1800" dirty="0">
                <a:solidFill>
                  <a:srgbClr val="000000"/>
                </a:solidFill>
                <a:effectLst/>
                <a:latin typeface="Arial Nova" panose="020B0504020202020204" pitchFamily="34" charset="0"/>
                <a:ea typeface="DengXian" panose="02010600030101010101" pitchFamily="2" charset="-122"/>
              </a:rPr>
              <a:t>The two types of analyses will complement each other and provide an unprecedented detailed investigation of the causes and health consequences of IPVA in young adults.</a:t>
            </a:r>
            <a:endParaRPr lang="en-GB" sz="1800" dirty="0">
              <a:effectLst/>
              <a:latin typeface="Arial Nova" panose="020B0504020202020204" pitchFamily="34" charset="0"/>
              <a:ea typeface="DengXian" panose="02010600030101010101" pitchFamily="2" charset="-122"/>
              <a:cs typeface="Times New Roman" panose="02020603050405020304" pitchFamily="18" charset="0"/>
            </a:endParaRPr>
          </a:p>
          <a:p>
            <a:pPr>
              <a:spcAft>
                <a:spcPts val="800"/>
              </a:spcAft>
            </a:pPr>
            <a:r>
              <a:rPr lang="en-GB" sz="1800" dirty="0">
                <a:solidFill>
                  <a:srgbClr val="000000"/>
                </a:solidFill>
                <a:effectLst/>
                <a:latin typeface="Arial Nova" panose="020B0504020202020204" pitchFamily="34" charset="0"/>
                <a:ea typeface="DengXian" panose="02010600030101010101" pitchFamily="2" charset="-122"/>
              </a:rPr>
              <a:t>The findings will inform policy and the design of public health and clinical interventions for people exposed to IPVA in adolescent and early adult relationships. </a:t>
            </a:r>
            <a:br>
              <a:rPr lang="en-GB" sz="1800" dirty="0">
                <a:solidFill>
                  <a:srgbClr val="000000"/>
                </a:solidFill>
                <a:effectLst/>
                <a:latin typeface="Arial Nova" panose="020B0504020202020204" pitchFamily="34" charset="0"/>
                <a:ea typeface="DengXian" panose="02010600030101010101" pitchFamily="2" charset="-122"/>
              </a:rPr>
            </a:br>
            <a:endParaRPr lang="en-GB" sz="1800" dirty="0">
              <a:solidFill>
                <a:srgbClr val="000000"/>
              </a:solidFill>
              <a:effectLst/>
              <a:latin typeface="Arial Nova" panose="020B0504020202020204" pitchFamily="34" charset="0"/>
              <a:ea typeface="DengXian" panose="02010600030101010101" pitchFamily="2" charset="-122"/>
            </a:endParaRPr>
          </a:p>
          <a:p>
            <a:pPr marL="0" indent="0">
              <a:buNone/>
            </a:pPr>
            <a:r>
              <a:rPr lang="en-US" sz="1800" dirty="0">
                <a:effectLst/>
                <a:latin typeface="Calibri" panose="020F0502020204030204" pitchFamily="34" charset="0"/>
                <a:ea typeface="Calibri" panose="020F0502020204030204" pitchFamily="34" charset="0"/>
              </a:rPr>
              <a:t>Annie Herbert, Jon Heron, Maria Barnes, Christine Barter, Gene Feder, Khadija Meghrawi, Eszter Szilassy, Abigail Fraser, Laura D Howe (2021). Establishing the causal role of intimate partner violence and abuse on depressive symptoms in young adults: a population-based cohort study. </a:t>
            </a:r>
            <a:r>
              <a:rPr lang="en-US" sz="1800" dirty="0" err="1">
                <a:effectLst/>
                <a:latin typeface="Calibri" panose="020F0502020204030204" pitchFamily="34" charset="0"/>
                <a:ea typeface="Calibri" panose="020F0502020204030204" pitchFamily="34" charset="0"/>
              </a:rPr>
              <a:t>Medrxiv</a:t>
            </a:r>
            <a:r>
              <a:rPr lang="en-US" sz="1800" dirty="0">
                <a:effectLst/>
                <a:latin typeface="Calibri" panose="020F0502020204030204" pitchFamily="34" charset="0"/>
                <a:ea typeface="Calibri" panose="020F0502020204030204" pitchFamily="34" charset="0"/>
              </a:rPr>
              <a:t> (pre-print) </a:t>
            </a:r>
            <a:r>
              <a:rPr lang="en-US" sz="1800" dirty="0" err="1">
                <a:effectLst/>
                <a:latin typeface="Calibri" panose="020F0502020204030204" pitchFamily="34" charset="0"/>
                <a:ea typeface="Calibri" panose="020F0502020204030204" pitchFamily="34" charset="0"/>
              </a:rPr>
              <a:t>doi</a:t>
            </a:r>
            <a:r>
              <a:rPr lang="en-US" sz="1800" dirty="0">
                <a:effectLst/>
                <a:latin typeface="Calibri" panose="020F0502020204030204" pitchFamily="34" charset="0"/>
                <a:ea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hlinkClick r:id="rId3"/>
              </a:rPr>
              <a:t>https://doi.org/10.1101/2021.06.07.21258467</a:t>
            </a:r>
            <a:r>
              <a:rPr lang="en-US" sz="1800" dirty="0">
                <a:effectLst/>
                <a:latin typeface="Calibri" panose="020F0502020204030204" pitchFamily="34" charset="0"/>
                <a:ea typeface="Calibri" panose="020F0502020204030204" pitchFamily="34" charset="0"/>
              </a:rPr>
              <a:t> </a:t>
            </a:r>
            <a:endParaRPr lang="en-GB" sz="1800" dirty="0">
              <a:effectLst/>
              <a:latin typeface="Calibri Light" panose="020F0302020204030204" pitchFamily="34" charset="0"/>
              <a:ea typeface="Calibri" panose="020F0502020204030204" pitchFamily="34" charset="0"/>
            </a:endParaRPr>
          </a:p>
          <a:p>
            <a:pPr marL="0" indent="0">
              <a:buNone/>
            </a:pPr>
            <a:endParaRPr lang="en-GB" sz="22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211015"/>
            <a:ext cx="1662113" cy="95168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654" y="211015"/>
            <a:ext cx="1662113" cy="1013778"/>
          </a:xfrm>
          <a:prstGeom prst="rect">
            <a:avLst/>
          </a:prstGeom>
        </p:spPr>
      </p:pic>
      <p:pic>
        <p:nvPicPr>
          <p:cNvPr id="1026" name="Picture 2" descr="Coronavirus Is Sickening Young Adults and Spreading Through Them, Experts  Say | UC San Francisco">
            <a:extLst>
              <a:ext uri="{FF2B5EF4-FFF2-40B4-BE49-F238E27FC236}">
                <a16:creationId xmlns:a16="http://schemas.microsoft.com/office/drawing/2014/main" id="{16C064F7-D14D-4560-99D4-80AD5C84E6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5873" y="915789"/>
            <a:ext cx="3027414" cy="849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t 1: Depression in young adults - prevalence and challenges - Nursing in  Practice">
            <a:extLst>
              <a:ext uri="{FF2B5EF4-FFF2-40B4-BE49-F238E27FC236}">
                <a16:creationId xmlns:a16="http://schemas.microsoft.com/office/drawing/2014/main" id="{480472DC-E206-4098-B6D7-BD64CCF3C7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6121" y="268249"/>
            <a:ext cx="1900326" cy="80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21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687897"/>
            <a:ext cx="11742887" cy="394283"/>
          </a:xfrm>
        </p:spPr>
        <p:txBody>
          <a:bodyPr>
            <a:noAutofit/>
          </a:bodyPr>
          <a:lstStyle/>
          <a:p>
            <a:r>
              <a:rPr lang="en-GB" sz="3200" b="1" dirty="0"/>
              <a:t>Background </a:t>
            </a:r>
          </a:p>
        </p:txBody>
      </p:sp>
      <p:sp>
        <p:nvSpPr>
          <p:cNvPr id="3" name="Content Placeholder 2"/>
          <p:cNvSpPr>
            <a:spLocks noGrp="1"/>
          </p:cNvSpPr>
          <p:nvPr>
            <p:ph sz="quarter" idx="1"/>
          </p:nvPr>
        </p:nvSpPr>
        <p:spPr>
          <a:xfrm>
            <a:off x="194920" y="1319607"/>
            <a:ext cx="11742887" cy="4661743"/>
          </a:xfrm>
        </p:spPr>
        <p:txBody>
          <a:bodyPr>
            <a:noAutofit/>
          </a:bodyPr>
          <a:lstStyle/>
          <a:p>
            <a:r>
              <a:rPr lang="en-GB" sz="2000" dirty="0">
                <a:latin typeface="Arial Nova" panose="020B0504020202020204" pitchFamily="34" charset="0"/>
              </a:rPr>
              <a:t>Previous studies have shown an association between experience of IPVA and depression. Whether this is a causal relationship or explained by confounding factors is not known. </a:t>
            </a:r>
          </a:p>
          <a:p>
            <a:r>
              <a:rPr lang="en-GB" sz="2000" dirty="0">
                <a:latin typeface="Arial Nova" panose="020B0504020202020204" pitchFamily="34" charset="0"/>
              </a:rPr>
              <a:t>Limited longitudinal evidence on the risk of depression following IPVA in young adulthood.</a:t>
            </a:r>
          </a:p>
          <a:p>
            <a:r>
              <a:rPr lang="en-GB" sz="2000" dirty="0">
                <a:latin typeface="Arial Nova" panose="020B0504020202020204" pitchFamily="34" charset="0"/>
              </a:rPr>
              <a:t>Some longitudinal evidence for younger adolescent samples, suggesting an increase in depressive symptoms following IPVA victimisation, after adjusting for baseline depression (</a:t>
            </a:r>
            <a:r>
              <a:rPr lang="en-GB" sz="2000" dirty="0" err="1">
                <a:latin typeface="Arial Nova" panose="020B0504020202020204" pitchFamily="34" charset="0"/>
              </a:rPr>
              <a:t>Ackard</a:t>
            </a:r>
            <a:r>
              <a:rPr lang="en-GB" sz="2000" dirty="0">
                <a:latin typeface="Arial Nova" panose="020B0504020202020204" pitchFamily="34" charset="0"/>
              </a:rPr>
              <a:t> et al 2012, Exner-</a:t>
            </a:r>
            <a:r>
              <a:rPr lang="en-GB" sz="2000" dirty="0" err="1">
                <a:latin typeface="Arial Nova" panose="020B0504020202020204" pitchFamily="34" charset="0"/>
              </a:rPr>
              <a:t>Cortens</a:t>
            </a:r>
            <a:r>
              <a:rPr lang="en-GB" sz="2000" dirty="0">
                <a:latin typeface="Arial Nova" panose="020B0504020202020204" pitchFamily="34" charset="0"/>
              </a:rPr>
              <a:t> et al 2012 )</a:t>
            </a:r>
          </a:p>
          <a:p>
            <a:r>
              <a:rPr lang="en-GB" sz="2000" dirty="0">
                <a:latin typeface="Arial Nova" panose="020B0504020202020204" pitchFamily="34" charset="0"/>
              </a:rPr>
              <a:t>One study additionally adjusted for other potentially confounding factors (race, age, socioeconomic status, childhood maltreatment, and pubertal status) with a small increase in mean depression scores at five years following psychological or physical IPVA (Exner-</a:t>
            </a:r>
            <a:r>
              <a:rPr lang="en-GB" sz="2000" dirty="0" err="1">
                <a:latin typeface="Arial Nova" panose="020B0504020202020204" pitchFamily="34" charset="0"/>
              </a:rPr>
              <a:t>Cortens</a:t>
            </a:r>
            <a:r>
              <a:rPr lang="en-GB" sz="2000" dirty="0">
                <a:latin typeface="Arial Nova" panose="020B0504020202020204" pitchFamily="34" charset="0"/>
              </a:rPr>
              <a:t> et al 2012). However, the number and range of factors adjusted for in this analysis may not be sufficient.</a:t>
            </a:r>
          </a:p>
          <a:p>
            <a:r>
              <a:rPr lang="en-GB" sz="2000" dirty="0">
                <a:latin typeface="Arial Nova" panose="020B0504020202020204" pitchFamily="34" charset="0"/>
              </a:rPr>
              <a:t>Therefore, concerns remain about the extent to which associations between IPVA and depressive symptoms are causal. </a:t>
            </a:r>
          </a:p>
          <a:p>
            <a:r>
              <a:rPr lang="en-GB" sz="2000" dirty="0">
                <a:latin typeface="Arial Nova" panose="020B0504020202020204" pitchFamily="34" charset="0"/>
              </a:rPr>
              <a:t>This is important to establish because it has implications for interventions; if associations are not causal, this suggests a greater emphasis is needed on earlier stages of the life course to prevent adult mental health problems. </a:t>
            </a: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Tree>
    <p:extLst>
      <p:ext uri="{BB962C8B-B14F-4D97-AF65-F5344CB8AC3E}">
        <p14:creationId xmlns:p14="http://schemas.microsoft.com/office/powerpoint/2010/main" val="325781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Methods</a:t>
            </a:r>
          </a:p>
        </p:txBody>
      </p:sp>
      <p:sp>
        <p:nvSpPr>
          <p:cNvPr id="3" name="Content Placeholder 2"/>
          <p:cNvSpPr>
            <a:spLocks noGrp="1"/>
          </p:cNvSpPr>
          <p:nvPr>
            <p:ph sz="quarter" idx="1"/>
          </p:nvPr>
        </p:nvSpPr>
        <p:spPr>
          <a:xfrm>
            <a:off x="194920" y="1319607"/>
            <a:ext cx="11742887" cy="4661743"/>
          </a:xfrm>
        </p:spPr>
        <p:txBody>
          <a:bodyPr>
            <a:noAutofit/>
          </a:bodyPr>
          <a:lstStyle/>
          <a:p>
            <a:r>
              <a:rPr lang="en-GB" sz="2000" dirty="0">
                <a:effectLst/>
                <a:latin typeface="Arial Nova" panose="020B0504020202020204" pitchFamily="34" charset="0"/>
                <a:ea typeface="Calibri" panose="020F0502020204030204" pitchFamily="34" charset="0"/>
                <a:cs typeface="Times New Roman" panose="02020603050405020304" pitchFamily="18" charset="0"/>
              </a:rPr>
              <a:t>Avon Longitudinal Study of Parents and Children (ALSPAC) population-based birth cohort. Around </a:t>
            </a:r>
            <a:r>
              <a:rPr lang="en-GB" sz="20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~14,500 pregnant women residing in Avon, UK, with expected delivery dates in April 1991-December 1992 (approximately three-quarters of the eligible population) were recruited.</a:t>
            </a:r>
          </a:p>
          <a:p>
            <a:r>
              <a:rPr lang="en-GB" sz="2000" dirty="0">
                <a:effectLst/>
                <a:latin typeface="Arial Nova" panose="020B0504020202020204" pitchFamily="34" charset="0"/>
                <a:ea typeface="Calibri" panose="020F0502020204030204" pitchFamily="34" charset="0"/>
                <a:cs typeface="Times New Roman" panose="02020603050405020304" pitchFamily="18" charset="0"/>
              </a:rPr>
              <a:t>3,280 ALSPAC participants answered questions on </a:t>
            </a:r>
            <a:r>
              <a:rPr lang="en-GB" sz="2000" dirty="0">
                <a:effectLst/>
                <a:latin typeface="Arial Nova" panose="020B0504020202020204" pitchFamily="34" charset="0"/>
                <a:ea typeface="Calibri" panose="020F0502020204030204" pitchFamily="34" charset="0"/>
              </a:rPr>
              <a:t>psychological, physical, and sexual </a:t>
            </a:r>
            <a:r>
              <a:rPr lang="en-GB" sz="2000" dirty="0">
                <a:effectLst/>
                <a:latin typeface="Arial Nova" panose="020B0504020202020204" pitchFamily="34" charset="0"/>
                <a:ea typeface="Calibri" panose="020F0502020204030204" pitchFamily="34" charset="0"/>
                <a:cs typeface="Times New Roman" panose="02020603050405020304" pitchFamily="18" charset="0"/>
              </a:rPr>
              <a:t>IPVA at age 21  - both prior to turning 18 and between age 18 and 21. </a:t>
            </a:r>
          </a:p>
          <a:p>
            <a:endParaRPr lang="en-GB" sz="1800" dirty="0">
              <a:latin typeface="Arial Nova" panose="020B0504020202020204" pitchFamily="34" charset="0"/>
              <a:ea typeface="Calibri" panose="020F0502020204030204" pitchFamily="34" charset="0"/>
              <a:cs typeface="Times New Roman" panose="02020603050405020304" pitchFamily="18" charset="0"/>
            </a:endParaRPr>
          </a:p>
          <a:p>
            <a:endParaRPr lang="en-GB" sz="1800" dirty="0">
              <a:effectLst/>
              <a:latin typeface="Arial Nova" panose="020B0504020202020204" pitchFamily="34" charset="0"/>
              <a:ea typeface="Calibri" panose="020F0502020204030204" pitchFamily="34" charset="0"/>
              <a:cs typeface="Times New Roman" panose="02020603050405020304" pitchFamily="18" charset="0"/>
            </a:endParaRPr>
          </a:p>
          <a:p>
            <a:endParaRPr lang="en-GB" sz="1800" dirty="0">
              <a:effectLst/>
              <a:latin typeface="Arial Nova" panose="020B0504020202020204" pitchFamily="34" charset="0"/>
              <a:ea typeface="Calibri" panose="020F0502020204030204" pitchFamily="34" charset="0"/>
              <a:cs typeface="Times New Roman" panose="02020603050405020304" pitchFamily="18" charset="0"/>
            </a:endParaRPr>
          </a:p>
          <a:p>
            <a:endParaRPr lang="en-GB" sz="1800" dirty="0">
              <a:latin typeface="Arial Nova" panose="020B0504020202020204" pitchFamily="34" charset="0"/>
              <a:ea typeface="Calibri" panose="020F0502020204030204" pitchFamily="34" charset="0"/>
              <a:cs typeface="Times New Roman" panose="02020603050405020304" pitchFamily="18" charset="0"/>
            </a:endParaRPr>
          </a:p>
          <a:p>
            <a:endParaRPr lang="en-GB" sz="1800" dirty="0">
              <a:effectLst/>
              <a:latin typeface="Arial Nova" panose="020B0504020202020204" pitchFamily="34" charset="0"/>
              <a:ea typeface="Calibri" panose="020F0502020204030204" pitchFamily="34" charset="0"/>
              <a:cs typeface="Times New Roman" panose="02020603050405020304" pitchFamily="18" charset="0"/>
            </a:endParaRPr>
          </a:p>
          <a:p>
            <a:r>
              <a:rPr lang="en-GB" sz="2000" dirty="0">
                <a:effectLst/>
                <a:latin typeface="Arial Nova" panose="020B0504020202020204" pitchFamily="34" charset="0"/>
                <a:ea typeface="Calibri" panose="020F0502020204030204" pitchFamily="34" charset="0"/>
              </a:rPr>
              <a:t>IPVA questions were based on </a:t>
            </a:r>
            <a:r>
              <a:rPr lang="en-GB" sz="2000" dirty="0">
                <a:solidFill>
                  <a:srgbClr val="000000"/>
                </a:solidFill>
                <a:effectLst/>
                <a:latin typeface="Arial Nova" panose="020B0504020202020204" pitchFamily="34" charset="0"/>
                <a:ea typeface="Calibri" panose="020F0502020204030204" pitchFamily="34" charset="0"/>
              </a:rPr>
              <a:t>previous questionnaires (Barter et al 2009, Hester et al 2015, ) and have been independently validated </a:t>
            </a:r>
            <a:r>
              <a:rPr lang="en-GB" sz="2000" dirty="0">
                <a:effectLst/>
                <a:latin typeface="Arial Nova" panose="020B0504020202020204" pitchFamily="34" charset="0"/>
                <a:ea typeface="Calibri" panose="020F0502020204030204" pitchFamily="34" charset="0"/>
              </a:rPr>
              <a:t>(Yakubovich et al 2019)</a:t>
            </a:r>
          </a:p>
          <a:p>
            <a:r>
              <a:rPr lang="en-GB" sz="2000" dirty="0">
                <a:effectLst/>
                <a:latin typeface="Arial Nova" panose="020B0504020202020204" pitchFamily="34" charset="0"/>
                <a:ea typeface="Calibri" panose="020F0502020204030204" pitchFamily="34" charset="0"/>
                <a:cs typeface="Times New Roman" panose="02020603050405020304" pitchFamily="18" charset="0"/>
              </a:rPr>
              <a:t>In order to make causal inferences, it was important to establish the timing of exposure to IPVA to account for confounding; therefore, we excluded participants exposed to IPVA prior to turning 18 (n=487) leaving a final analysis sample of 2,793 participants. </a:t>
            </a:r>
          </a:p>
          <a:p>
            <a:endParaRPr lang="en-GB"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
        <p:nvSpPr>
          <p:cNvPr id="4" name="Rectangle 3">
            <a:extLst>
              <a:ext uri="{FF2B5EF4-FFF2-40B4-BE49-F238E27FC236}">
                <a16:creationId xmlns:a16="http://schemas.microsoft.com/office/drawing/2014/main" id="{655EE0DF-09D0-4E0F-9FBF-0180160F7E37}"/>
              </a:ext>
            </a:extLst>
          </p:cNvPr>
          <p:cNvSpPr/>
          <p:nvPr/>
        </p:nvSpPr>
        <p:spPr>
          <a:xfrm>
            <a:off x="427839" y="3013788"/>
            <a:ext cx="11400638" cy="1390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effectLst/>
                <a:latin typeface="Arial Nova" panose="020B0504020202020204" pitchFamily="34" charset="0"/>
                <a:ea typeface="Calibri" panose="020F0502020204030204" pitchFamily="34" charset="0"/>
                <a:cs typeface="Times New Roman" panose="02020603050405020304" pitchFamily="18" charset="0"/>
              </a:rPr>
              <a:t>For example, how often an intimate partner had ‘Told you who you could see’ and ‘where you could go’ and/or ‘regularly checked what you were doing and where you were’ (by phone or messaging)?’, responses </a:t>
            </a:r>
            <a:r>
              <a:rPr lang="en-GB" sz="2200" dirty="0">
                <a:latin typeface="Arial Nova" panose="020B0504020202020204" pitchFamily="34" charset="0"/>
                <a:ea typeface="Calibri" panose="020F0502020204030204" pitchFamily="34" charset="0"/>
                <a:cs typeface="Times New Roman" panose="02020603050405020304" pitchFamily="18" charset="0"/>
              </a:rPr>
              <a:t>were: </a:t>
            </a:r>
            <a:r>
              <a:rPr lang="en-GB" sz="2200" dirty="0">
                <a:effectLst/>
                <a:latin typeface="Arial Nova" panose="020B0504020202020204" pitchFamily="34" charset="0"/>
                <a:ea typeface="Calibri" panose="020F0502020204030204" pitchFamily="34" charset="0"/>
                <a:cs typeface="Times New Roman" panose="02020603050405020304" pitchFamily="18" charset="0"/>
              </a:rPr>
              <a:t>‘never’, ‘once’, ‘a few times’, or ‘often’ and whether this occurred prior to 18 or after 18.  </a:t>
            </a:r>
          </a:p>
        </p:txBody>
      </p:sp>
    </p:spTree>
    <p:extLst>
      <p:ext uri="{BB962C8B-B14F-4D97-AF65-F5344CB8AC3E}">
        <p14:creationId xmlns:p14="http://schemas.microsoft.com/office/powerpoint/2010/main" val="95183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687897"/>
            <a:ext cx="11742887" cy="394283"/>
          </a:xfrm>
        </p:spPr>
        <p:txBody>
          <a:bodyPr>
            <a:noAutofit/>
          </a:bodyPr>
          <a:lstStyle/>
          <a:p>
            <a:r>
              <a:rPr lang="en-GB" sz="3200" b="1" dirty="0"/>
              <a:t>IPVA Exposure and Type of IPVA  </a:t>
            </a:r>
          </a:p>
        </p:txBody>
      </p:sp>
      <p:sp>
        <p:nvSpPr>
          <p:cNvPr id="3" name="Content Placeholder 2"/>
          <p:cNvSpPr>
            <a:spLocks noGrp="1"/>
          </p:cNvSpPr>
          <p:nvPr>
            <p:ph sz="quarter" idx="1"/>
          </p:nvPr>
        </p:nvSpPr>
        <p:spPr>
          <a:xfrm>
            <a:off x="194920" y="1319607"/>
            <a:ext cx="11742887" cy="4661743"/>
          </a:xfrm>
        </p:spPr>
        <p:txBody>
          <a:bodyPr>
            <a:no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a typeface="Calibri" panose="020F0502020204030204" pitchFamily="34" charset="0"/>
              <a:cs typeface="Times New Roman" panose="02020603050405020304" pitchFamily="18" charset="0"/>
            </a:endParaRPr>
          </a:p>
          <a:p>
            <a:endParaRPr lang="en-GB"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graphicFrame>
        <p:nvGraphicFramePr>
          <p:cNvPr id="4" name="Table 4">
            <a:extLst>
              <a:ext uri="{FF2B5EF4-FFF2-40B4-BE49-F238E27FC236}">
                <a16:creationId xmlns:a16="http://schemas.microsoft.com/office/drawing/2014/main" id="{94338F3C-D86A-4DF5-AFA0-F4017DF920C0}"/>
              </a:ext>
            </a:extLst>
          </p:cNvPr>
          <p:cNvGraphicFramePr>
            <a:graphicFrameLocks noGrp="1"/>
          </p:cNvGraphicFramePr>
          <p:nvPr>
            <p:extLst>
              <p:ext uri="{D42A27DB-BD31-4B8C-83A1-F6EECF244321}">
                <p14:modId xmlns:p14="http://schemas.microsoft.com/office/powerpoint/2010/main" val="3217747155"/>
              </p:ext>
            </p:extLst>
          </p:nvPr>
        </p:nvGraphicFramePr>
        <p:xfrm>
          <a:off x="2105637" y="1649625"/>
          <a:ext cx="8120543" cy="3727717"/>
        </p:xfrm>
        <a:graphic>
          <a:graphicData uri="http://schemas.openxmlformats.org/drawingml/2006/table">
            <a:tbl>
              <a:tblPr firstRow="1" bandRow="1">
                <a:tableStyleId>{5C22544A-7EE6-4342-B048-85BDC9FD1C3A}</a:tableStyleId>
              </a:tblPr>
              <a:tblGrid>
                <a:gridCol w="4270179">
                  <a:extLst>
                    <a:ext uri="{9D8B030D-6E8A-4147-A177-3AD203B41FA5}">
                      <a16:colId xmlns:a16="http://schemas.microsoft.com/office/drawing/2014/main" val="2578853794"/>
                    </a:ext>
                  </a:extLst>
                </a:gridCol>
                <a:gridCol w="1904118">
                  <a:extLst>
                    <a:ext uri="{9D8B030D-6E8A-4147-A177-3AD203B41FA5}">
                      <a16:colId xmlns:a16="http://schemas.microsoft.com/office/drawing/2014/main" val="44074804"/>
                    </a:ext>
                  </a:extLst>
                </a:gridCol>
                <a:gridCol w="1946246">
                  <a:extLst>
                    <a:ext uri="{9D8B030D-6E8A-4147-A177-3AD203B41FA5}">
                      <a16:colId xmlns:a16="http://schemas.microsoft.com/office/drawing/2014/main" val="1222020118"/>
                    </a:ext>
                  </a:extLst>
                </a:gridCol>
              </a:tblGrid>
              <a:tr h="475879">
                <a:tc>
                  <a:txBody>
                    <a:bodyPr/>
                    <a:lstStyle/>
                    <a:p>
                      <a:r>
                        <a:rPr lang="en-GB" dirty="0"/>
                        <a:t>Type of IPVA </a:t>
                      </a:r>
                    </a:p>
                  </a:txBody>
                  <a:tcPr/>
                </a:tc>
                <a:tc>
                  <a:txBody>
                    <a:bodyPr/>
                    <a:lstStyle/>
                    <a:p>
                      <a:r>
                        <a:rPr lang="en-GB" dirty="0"/>
                        <a:t>Female (1,753)</a:t>
                      </a:r>
                    </a:p>
                  </a:txBody>
                  <a:tcPr/>
                </a:tc>
                <a:tc>
                  <a:txBody>
                    <a:bodyPr/>
                    <a:lstStyle/>
                    <a:p>
                      <a:r>
                        <a:rPr lang="en-GB" dirty="0"/>
                        <a:t>Male (1,039)</a:t>
                      </a:r>
                    </a:p>
                  </a:txBody>
                  <a:tcPr/>
                </a:tc>
                <a:extLst>
                  <a:ext uri="{0D108BD9-81ED-4DB2-BD59-A6C34878D82A}">
                    <a16:rowId xmlns:a16="http://schemas.microsoft.com/office/drawing/2014/main" val="2988287020"/>
                  </a:ext>
                </a:extLst>
              </a:tr>
              <a:tr h="515535">
                <a:tc>
                  <a:txBody>
                    <a:bodyPr/>
                    <a:lstStyle/>
                    <a:p>
                      <a:r>
                        <a:rPr lang="en-GB" sz="2000" dirty="0">
                          <a:latin typeface="Arial" panose="020B0604020202020204" pitchFamily="34" charset="0"/>
                          <a:cs typeface="Arial" panose="020B0604020202020204" pitchFamily="34" charset="0"/>
                        </a:rPr>
                        <a:t>Any form of IPVA </a:t>
                      </a:r>
                    </a:p>
                  </a:txBody>
                  <a:tcPr/>
                </a:tc>
                <a:tc>
                  <a:txBody>
                    <a:bodyPr/>
                    <a:lstStyle/>
                    <a:p>
                      <a:r>
                        <a:rPr lang="en-GB" dirty="0"/>
                        <a:t>27% (482) </a:t>
                      </a:r>
                    </a:p>
                  </a:txBody>
                  <a:tcPr/>
                </a:tc>
                <a:tc>
                  <a:txBody>
                    <a:bodyPr/>
                    <a:lstStyle/>
                    <a:p>
                      <a:r>
                        <a:rPr lang="en-GB" dirty="0"/>
                        <a:t>20% (123) </a:t>
                      </a:r>
                    </a:p>
                  </a:txBody>
                  <a:tcPr/>
                </a:tc>
                <a:extLst>
                  <a:ext uri="{0D108BD9-81ED-4DB2-BD59-A6C34878D82A}">
                    <a16:rowId xmlns:a16="http://schemas.microsoft.com/office/drawing/2014/main" val="3241771343"/>
                  </a:ext>
                </a:extLst>
              </a:tr>
              <a:tr h="515535">
                <a:tc>
                  <a:txBody>
                    <a:bodyPr/>
                    <a:lstStyle/>
                    <a:p>
                      <a:r>
                        <a:rPr lang="en-GB" sz="2000" dirty="0">
                          <a:latin typeface="Arial" panose="020B0604020202020204" pitchFamily="34" charset="0"/>
                          <a:cs typeface="Arial" panose="020B0604020202020204" pitchFamily="34" charset="0"/>
                        </a:rPr>
                        <a:t>Psychological victimisation only </a:t>
                      </a:r>
                    </a:p>
                  </a:txBody>
                  <a:tcPr/>
                </a:tc>
                <a:tc>
                  <a: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12% (209) </a:t>
                      </a:r>
                      <a:endParaRPr lang="en-GB" dirty="0"/>
                    </a:p>
                  </a:txBody>
                  <a:tcPr/>
                </a:tc>
                <a:tc>
                  <a: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12% (123)  </a:t>
                      </a:r>
                      <a:endParaRPr lang="en-GB" dirty="0"/>
                    </a:p>
                  </a:txBody>
                  <a:tcPr/>
                </a:tc>
                <a:extLst>
                  <a:ext uri="{0D108BD9-81ED-4DB2-BD59-A6C34878D82A}">
                    <a16:rowId xmlns:a16="http://schemas.microsoft.com/office/drawing/2014/main" val="3210799596"/>
                  </a:ext>
                </a:extLst>
              </a:tr>
              <a:tr h="1308667">
                <a:tc>
                  <a:txBody>
                    <a:bodyPr/>
                    <a:lstStyle/>
                    <a:p>
                      <a:r>
                        <a:rPr lang="en-GB" sz="2000" dirty="0">
                          <a:effectLst/>
                          <a:latin typeface="Arial" panose="020B0604020202020204" pitchFamily="34" charset="0"/>
                          <a:ea typeface="Calibri" panose="020F0502020204030204" pitchFamily="34" charset="0"/>
                          <a:cs typeface="Arial" panose="020B0604020202020204" pitchFamily="34" charset="0"/>
                        </a:rPr>
                        <a:t>Physically victimised, with or without psychological but without sexual victimisation</a:t>
                      </a:r>
                      <a:endParaRPr lang="en-GB" sz="2000" dirty="0">
                        <a:latin typeface="Arial" panose="020B0604020202020204" pitchFamily="34" charset="0"/>
                        <a:cs typeface="Arial" panose="020B0604020202020204" pitchFamily="34" charset="0"/>
                      </a:endParaRPr>
                    </a:p>
                  </a:txBody>
                  <a:tcPr/>
                </a:tc>
                <a:tc>
                  <a: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6% (111) </a:t>
                      </a:r>
                      <a:endParaRPr lang="en-GB" dirty="0"/>
                    </a:p>
                  </a:txBody>
                  <a:tcPr/>
                </a:tc>
                <a:tc>
                  <a: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5% (50) </a:t>
                      </a:r>
                      <a:endParaRPr lang="en-GB" dirty="0"/>
                    </a:p>
                  </a:txBody>
                  <a:tcPr/>
                </a:tc>
                <a:extLst>
                  <a:ext uri="{0D108BD9-81ED-4DB2-BD59-A6C34878D82A}">
                    <a16:rowId xmlns:a16="http://schemas.microsoft.com/office/drawing/2014/main" val="432017078"/>
                  </a:ext>
                </a:extLst>
              </a:tr>
              <a:tr h="912101">
                <a:tc>
                  <a:txBody>
                    <a:bodyPr/>
                    <a:lstStyle/>
                    <a:p>
                      <a:r>
                        <a:rPr lang="en-GB" sz="2000" dirty="0">
                          <a:latin typeface="Arial" panose="020B0604020202020204" pitchFamily="34" charset="0"/>
                          <a:cs typeface="Arial" panose="020B0604020202020204" pitchFamily="34" charset="0"/>
                        </a:rPr>
                        <a:t>Sexual victimisation with or without other forms of IPVA </a:t>
                      </a:r>
                    </a:p>
                  </a:txBody>
                  <a:tcPr/>
                </a:tc>
                <a:tc>
                  <a:txBody>
                    <a:bodyPr/>
                    <a:lstStyle/>
                    <a:p>
                      <a:r>
                        <a:rPr lang="en-GB" dirty="0"/>
                        <a:t>9% (162) </a:t>
                      </a:r>
                    </a:p>
                  </a:txBody>
                  <a:tcPr/>
                </a:tc>
                <a:tc>
                  <a: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4% (37) </a:t>
                      </a:r>
                      <a:endParaRPr lang="en-GB" dirty="0"/>
                    </a:p>
                  </a:txBody>
                  <a:tcPr/>
                </a:tc>
                <a:extLst>
                  <a:ext uri="{0D108BD9-81ED-4DB2-BD59-A6C34878D82A}">
                    <a16:rowId xmlns:a16="http://schemas.microsoft.com/office/drawing/2014/main" val="2191229853"/>
                  </a:ext>
                </a:extLst>
              </a:tr>
            </a:tbl>
          </a:graphicData>
        </a:graphic>
      </p:graphicFrame>
    </p:spTree>
    <p:extLst>
      <p:ext uri="{BB962C8B-B14F-4D97-AF65-F5344CB8AC3E}">
        <p14:creationId xmlns:p14="http://schemas.microsoft.com/office/powerpoint/2010/main" val="231575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Depression Measure and Scores </a:t>
            </a:r>
          </a:p>
        </p:txBody>
      </p:sp>
      <p:sp>
        <p:nvSpPr>
          <p:cNvPr id="3" name="Content Placeholder 2"/>
          <p:cNvSpPr>
            <a:spLocks noGrp="1"/>
          </p:cNvSpPr>
          <p:nvPr>
            <p:ph sz="quarter" idx="1"/>
          </p:nvPr>
        </p:nvSpPr>
        <p:spPr>
          <a:xfrm>
            <a:off x="194920" y="1319607"/>
            <a:ext cx="11742887" cy="4661743"/>
          </a:xfrm>
        </p:spPr>
        <p:txBody>
          <a:bodyPr>
            <a:noAutofit/>
          </a:bodyPr>
          <a:lstStyle/>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
        <p:nvSpPr>
          <p:cNvPr id="4" name="Rectangle 3">
            <a:extLst>
              <a:ext uri="{FF2B5EF4-FFF2-40B4-BE49-F238E27FC236}">
                <a16:creationId xmlns:a16="http://schemas.microsoft.com/office/drawing/2014/main" id="{655EE0DF-09D0-4E0F-9FBF-0180160F7E37}"/>
              </a:ext>
            </a:extLst>
          </p:cNvPr>
          <p:cNvSpPr/>
          <p:nvPr/>
        </p:nvSpPr>
        <p:spPr>
          <a:xfrm>
            <a:off x="427839" y="1946246"/>
            <a:ext cx="11400638" cy="3657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spcAft>
                <a:spcPts val="800"/>
              </a:spcAft>
            </a:pPr>
            <a:r>
              <a:rPr lang="en-GB" sz="2400" dirty="0">
                <a:effectLst/>
                <a:latin typeface="Arial Nova" panose="020B0504020202020204" pitchFamily="34" charset="0"/>
                <a:ea typeface="Calibri" panose="020F0502020204030204" pitchFamily="34" charset="0"/>
                <a:cs typeface="Times New Roman" panose="02020603050405020304" pitchFamily="18" charset="0"/>
              </a:rPr>
              <a:t>Depressive symptoms were captured at ages 16 and 23 via Moods and Feelings (MFQ) questionnaire scores. </a:t>
            </a:r>
          </a:p>
          <a:p>
            <a:pPr algn="just">
              <a:lnSpc>
                <a:spcPct val="200000"/>
              </a:lnSpc>
              <a:spcAft>
                <a:spcPts val="800"/>
              </a:spcAft>
            </a:pPr>
            <a:r>
              <a:rPr lang="en-GB" sz="2400" dirty="0">
                <a:effectLst/>
                <a:latin typeface="Arial Nova" panose="020B0504020202020204" pitchFamily="34" charset="0"/>
                <a:ea typeface="Calibri" panose="020F0502020204030204" pitchFamily="34" charset="0"/>
                <a:cs typeface="Times New Roman" panose="02020603050405020304" pitchFamily="18" charset="0"/>
              </a:rPr>
              <a:t>This questionnaire asks 13 questions about depressive symptoms in the past two weeks, with response options ‘not true’, ‘somewhat true’ or ‘true’</a:t>
            </a:r>
            <a:r>
              <a:rPr lang="en-GB" sz="1800" dirty="0">
                <a:effectLst/>
                <a:latin typeface="Arial Nova" panose="020B0504020202020204" pitchFamily="34" charset="0"/>
                <a:ea typeface="Calibri" panose="020F0502020204030204" pitchFamily="34" charset="0"/>
                <a:cs typeface="Times New Roman" panose="02020603050405020304" pitchFamily="18" charset="0"/>
              </a:rPr>
              <a:t> (scoring 0, 1, and 2, respectively). </a:t>
            </a:r>
            <a:endParaRPr lang="en-GB" sz="2400" dirty="0">
              <a:effectLst/>
              <a:latin typeface="Arial Nov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01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r>
              <a:rPr lang="en-GB" sz="3200" b="1" dirty="0"/>
              <a:t>      Other Variables included as covariates…  </a:t>
            </a:r>
          </a:p>
        </p:txBody>
      </p:sp>
      <p:sp>
        <p:nvSpPr>
          <p:cNvPr id="3" name="Content Placeholder 2"/>
          <p:cNvSpPr>
            <a:spLocks noGrp="1"/>
          </p:cNvSpPr>
          <p:nvPr>
            <p:ph sz="quarter" idx="1"/>
          </p:nvPr>
        </p:nvSpPr>
        <p:spPr>
          <a:xfrm>
            <a:off x="194920" y="1319607"/>
            <a:ext cx="11742887" cy="4661743"/>
          </a:xfrm>
        </p:spPr>
        <p:txBody>
          <a:bodyPr>
            <a:noAutofit/>
          </a:bodyPr>
          <a:lstStyle/>
          <a:p>
            <a:endParaRPr lang="en-GB" sz="1800" dirty="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Avenir Next LT Pro" panose="020B0504020202020204" pitchFamily="34" charset="0"/>
            </a:endParaRPr>
          </a:p>
        </p:txBody>
      </p:sp>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34" y="288942"/>
            <a:ext cx="2110529" cy="927073"/>
          </a:xfrm>
          <a:prstGeom prst="rect">
            <a:avLst/>
          </a:prstGeom>
        </p:spPr>
      </p:pic>
      <p:sp>
        <p:nvSpPr>
          <p:cNvPr id="5" name="Oval 4">
            <a:extLst>
              <a:ext uri="{FF2B5EF4-FFF2-40B4-BE49-F238E27FC236}">
                <a16:creationId xmlns:a16="http://schemas.microsoft.com/office/drawing/2014/main" id="{08F2685A-958D-4AAE-B0D0-B44E76E71392}"/>
              </a:ext>
            </a:extLst>
          </p:cNvPr>
          <p:cNvSpPr/>
          <p:nvPr/>
        </p:nvSpPr>
        <p:spPr>
          <a:xfrm>
            <a:off x="99272" y="1562691"/>
            <a:ext cx="2850588" cy="1493976"/>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Socioeconomic status at birth </a:t>
            </a:r>
          </a:p>
        </p:txBody>
      </p:sp>
      <p:sp>
        <p:nvSpPr>
          <p:cNvPr id="6" name="Rectangle 5">
            <a:extLst>
              <a:ext uri="{FF2B5EF4-FFF2-40B4-BE49-F238E27FC236}">
                <a16:creationId xmlns:a16="http://schemas.microsoft.com/office/drawing/2014/main" id="{2500ADB9-F768-42E9-889E-32666498D774}"/>
              </a:ext>
            </a:extLst>
          </p:cNvPr>
          <p:cNvSpPr/>
          <p:nvPr/>
        </p:nvSpPr>
        <p:spPr>
          <a:xfrm>
            <a:off x="2466364" y="2468898"/>
            <a:ext cx="2150378" cy="119377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Ethnicity </a:t>
            </a:r>
          </a:p>
        </p:txBody>
      </p:sp>
      <p:sp>
        <p:nvSpPr>
          <p:cNvPr id="7" name="Oval 6">
            <a:extLst>
              <a:ext uri="{FF2B5EF4-FFF2-40B4-BE49-F238E27FC236}">
                <a16:creationId xmlns:a16="http://schemas.microsoft.com/office/drawing/2014/main" id="{705D12C6-0AC3-44E9-AABF-856D5B7C0A91}"/>
              </a:ext>
            </a:extLst>
          </p:cNvPr>
          <p:cNvSpPr/>
          <p:nvPr/>
        </p:nvSpPr>
        <p:spPr>
          <a:xfrm>
            <a:off x="3926047" y="1574202"/>
            <a:ext cx="2265029" cy="107115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Sexual minority at age 15 </a:t>
            </a:r>
          </a:p>
        </p:txBody>
      </p:sp>
      <p:sp>
        <p:nvSpPr>
          <p:cNvPr id="9" name="Oval 8">
            <a:extLst>
              <a:ext uri="{FF2B5EF4-FFF2-40B4-BE49-F238E27FC236}">
                <a16:creationId xmlns:a16="http://schemas.microsoft.com/office/drawing/2014/main" id="{50651613-8A0D-4B65-85DB-AC88716311A4}"/>
              </a:ext>
            </a:extLst>
          </p:cNvPr>
          <p:cNvSpPr/>
          <p:nvPr/>
        </p:nvSpPr>
        <p:spPr>
          <a:xfrm>
            <a:off x="99272" y="3152212"/>
            <a:ext cx="2664901" cy="136994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Depression at 16 </a:t>
            </a:r>
          </a:p>
        </p:txBody>
      </p:sp>
      <p:sp>
        <p:nvSpPr>
          <p:cNvPr id="11" name="Rectangle: Rounded Corners 10">
            <a:extLst>
              <a:ext uri="{FF2B5EF4-FFF2-40B4-BE49-F238E27FC236}">
                <a16:creationId xmlns:a16="http://schemas.microsoft.com/office/drawing/2014/main" id="{6E556E53-FF49-4568-BA99-8B1873D3416D}"/>
              </a:ext>
            </a:extLst>
          </p:cNvPr>
          <p:cNvSpPr/>
          <p:nvPr/>
        </p:nvSpPr>
        <p:spPr>
          <a:xfrm>
            <a:off x="6778305" y="1451297"/>
            <a:ext cx="2172748" cy="780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Anxiety at age 17 </a:t>
            </a:r>
          </a:p>
        </p:txBody>
      </p:sp>
      <p:sp>
        <p:nvSpPr>
          <p:cNvPr id="12" name="Plaque 11">
            <a:extLst>
              <a:ext uri="{FF2B5EF4-FFF2-40B4-BE49-F238E27FC236}">
                <a16:creationId xmlns:a16="http://schemas.microsoft.com/office/drawing/2014/main" id="{DB61E8ED-CBF5-43B7-BF4E-14EFA8938503}"/>
              </a:ext>
            </a:extLst>
          </p:cNvPr>
          <p:cNvSpPr/>
          <p:nvPr/>
        </p:nvSpPr>
        <p:spPr>
          <a:xfrm>
            <a:off x="4781726" y="3218834"/>
            <a:ext cx="2432806" cy="1369942"/>
          </a:xfrm>
          <a:prstGeom prst="plaqu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Extreme parental monitoring at age 15 </a:t>
            </a:r>
          </a:p>
        </p:txBody>
      </p:sp>
      <p:sp>
        <p:nvSpPr>
          <p:cNvPr id="13" name="Rectangle: Rounded Corners 12">
            <a:extLst>
              <a:ext uri="{FF2B5EF4-FFF2-40B4-BE49-F238E27FC236}">
                <a16:creationId xmlns:a16="http://schemas.microsoft.com/office/drawing/2014/main" id="{7D0AA019-735D-4F60-A99F-91120A703697}"/>
              </a:ext>
            </a:extLst>
          </p:cNvPr>
          <p:cNvSpPr/>
          <p:nvPr/>
        </p:nvSpPr>
        <p:spPr>
          <a:xfrm>
            <a:off x="7378121" y="2865229"/>
            <a:ext cx="1835789" cy="97946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Ant-social behaviour at age 14 </a:t>
            </a:r>
          </a:p>
        </p:txBody>
      </p:sp>
      <p:sp>
        <p:nvSpPr>
          <p:cNvPr id="14" name="Oval 13">
            <a:extLst>
              <a:ext uri="{FF2B5EF4-FFF2-40B4-BE49-F238E27FC236}">
                <a16:creationId xmlns:a16="http://schemas.microsoft.com/office/drawing/2014/main" id="{59546E4F-C857-459A-976C-575BD5773C65}"/>
              </a:ext>
            </a:extLst>
          </p:cNvPr>
          <p:cNvSpPr/>
          <p:nvPr/>
        </p:nvSpPr>
        <p:spPr>
          <a:xfrm>
            <a:off x="5673757" y="2135779"/>
            <a:ext cx="2265029" cy="9794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Smoking at age 16</a:t>
            </a:r>
          </a:p>
        </p:txBody>
      </p:sp>
      <p:sp>
        <p:nvSpPr>
          <p:cNvPr id="15" name="Rectangle: Rounded Corners 14">
            <a:extLst>
              <a:ext uri="{FF2B5EF4-FFF2-40B4-BE49-F238E27FC236}">
                <a16:creationId xmlns:a16="http://schemas.microsoft.com/office/drawing/2014/main" id="{8C6DAE90-F973-455A-BF4C-ED98DC9027F9}"/>
              </a:ext>
            </a:extLst>
          </p:cNvPr>
          <p:cNvSpPr/>
          <p:nvPr/>
        </p:nvSpPr>
        <p:spPr>
          <a:xfrm>
            <a:off x="8951053" y="1100228"/>
            <a:ext cx="2567032" cy="930788"/>
          </a:xfrm>
          <a:prstGeom prst="round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Cannabis/illicit drug use (non-cannabis) at age 17 </a:t>
            </a:r>
          </a:p>
        </p:txBody>
      </p:sp>
      <p:sp>
        <p:nvSpPr>
          <p:cNvPr id="16" name="Oval 15">
            <a:extLst>
              <a:ext uri="{FF2B5EF4-FFF2-40B4-BE49-F238E27FC236}">
                <a16:creationId xmlns:a16="http://schemas.microsoft.com/office/drawing/2014/main" id="{75B4DF88-51E2-4D2F-A93B-22B95266369B}"/>
              </a:ext>
            </a:extLst>
          </p:cNvPr>
          <p:cNvSpPr/>
          <p:nvPr/>
        </p:nvSpPr>
        <p:spPr>
          <a:xfrm>
            <a:off x="9714451" y="3236881"/>
            <a:ext cx="2223355" cy="1085107"/>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Hazardous alcohol use at 18 </a:t>
            </a:r>
          </a:p>
        </p:txBody>
      </p:sp>
      <p:sp>
        <p:nvSpPr>
          <p:cNvPr id="17" name="Rectangle: Rounded Corners 16">
            <a:extLst>
              <a:ext uri="{FF2B5EF4-FFF2-40B4-BE49-F238E27FC236}">
                <a16:creationId xmlns:a16="http://schemas.microsoft.com/office/drawing/2014/main" id="{772B56F0-7D95-478B-A9C5-680E2C3FF4D1}"/>
              </a:ext>
            </a:extLst>
          </p:cNvPr>
          <p:cNvSpPr/>
          <p:nvPr/>
        </p:nvSpPr>
        <p:spPr>
          <a:xfrm>
            <a:off x="1216404" y="5002664"/>
            <a:ext cx="10170254" cy="1314246"/>
          </a:xfrm>
          <a:prstGeom prst="roundRect">
            <a:avLst/>
          </a:prstGeom>
          <a:solidFill>
            <a:srgbClr val="FF000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alibri" panose="020F0502020204030204" pitchFamily="34" charset="0"/>
                <a:ea typeface="Calibri" panose="020F0502020204030204" pitchFamily="34" charset="0"/>
                <a:cs typeface="Times New Roman" panose="02020603050405020304" pitchFamily="18" charset="0"/>
              </a:rPr>
              <a:t>A</a:t>
            </a:r>
            <a:r>
              <a:rPr lang="en-GB" sz="2400" b="1" dirty="0">
                <a:effectLst/>
                <a:latin typeface="Calibri" panose="020F0502020204030204" pitchFamily="34" charset="0"/>
                <a:ea typeface="Calibri" panose="020F0502020204030204" pitchFamily="34" charset="0"/>
                <a:cs typeface="Times New Roman" panose="02020603050405020304" pitchFamily="18" charset="0"/>
              </a:rPr>
              <a:t>dverse </a:t>
            </a:r>
            <a:r>
              <a:rPr lang="en-GB" sz="2400" b="1" dirty="0">
                <a:latin typeface="Calibri" panose="020F0502020204030204" pitchFamily="34" charset="0"/>
                <a:ea typeface="Calibri" panose="020F0502020204030204" pitchFamily="34" charset="0"/>
                <a:cs typeface="Times New Roman" panose="02020603050405020304" pitchFamily="18" charset="0"/>
              </a:rPr>
              <a:t>C</a:t>
            </a:r>
            <a:r>
              <a:rPr lang="en-GB" sz="2400" b="1" dirty="0">
                <a:effectLst/>
                <a:latin typeface="Calibri" panose="020F0502020204030204" pitchFamily="34" charset="0"/>
                <a:ea typeface="Calibri" panose="020F0502020204030204" pitchFamily="34" charset="0"/>
                <a:cs typeface="Times New Roman" panose="02020603050405020304" pitchFamily="18" charset="0"/>
              </a:rPr>
              <a:t>hildhood </a:t>
            </a:r>
            <a:r>
              <a:rPr lang="en-GB" sz="2400" b="1" dirty="0">
                <a:latin typeface="Calibri" panose="020F0502020204030204" pitchFamily="34" charset="0"/>
                <a:ea typeface="Calibri" panose="020F0502020204030204" pitchFamily="34" charset="0"/>
                <a:cs typeface="Times New Roman" panose="02020603050405020304" pitchFamily="18" charset="0"/>
              </a:rPr>
              <a:t>E</a:t>
            </a:r>
            <a:r>
              <a:rPr lang="en-GB" sz="2400" b="1" dirty="0">
                <a:effectLst/>
                <a:latin typeface="Calibri" panose="020F0502020204030204" pitchFamily="34" charset="0"/>
                <a:ea typeface="Calibri" panose="020F0502020204030204" pitchFamily="34" charset="0"/>
                <a:cs typeface="Times New Roman" panose="02020603050405020304" pitchFamily="18" charset="0"/>
              </a:rPr>
              <a:t>xperiences (ACEs) at ages 0-16 </a:t>
            </a:r>
          </a:p>
          <a:p>
            <a:pPr algn="ctr"/>
            <a:r>
              <a:rPr lang="en-GB" sz="1800" dirty="0">
                <a:effectLst/>
                <a:latin typeface="Calibri" panose="020F0502020204030204" pitchFamily="34" charset="0"/>
                <a:ea typeface="Calibri" panose="020F0502020204030204" pitchFamily="34" charset="0"/>
                <a:cs typeface="Times New Roman" panose="02020603050405020304" pitchFamily="18" charset="0"/>
              </a:rPr>
              <a:t>[ten different variables: emotional abuse, physical abuse, sexual abuse, emotional neglect, bullying, witnessing domestic violence, parental mental health problem, parental substance abuse, parental criminal conviction, and parental separation]</a:t>
            </a:r>
            <a:endParaRPr lang="en-GB" dirty="0"/>
          </a:p>
        </p:txBody>
      </p:sp>
      <p:sp>
        <p:nvSpPr>
          <p:cNvPr id="18" name="Rectangle: Rounded Corners 17">
            <a:extLst>
              <a:ext uri="{FF2B5EF4-FFF2-40B4-BE49-F238E27FC236}">
                <a16:creationId xmlns:a16="http://schemas.microsoft.com/office/drawing/2014/main" id="{FEE2EB63-222E-4063-A371-AF6BB4597A26}"/>
              </a:ext>
            </a:extLst>
          </p:cNvPr>
          <p:cNvSpPr/>
          <p:nvPr/>
        </p:nvSpPr>
        <p:spPr>
          <a:xfrm>
            <a:off x="7575259" y="4053047"/>
            <a:ext cx="2692866" cy="741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Low self-esteem at 17 </a:t>
            </a:r>
          </a:p>
        </p:txBody>
      </p:sp>
      <p:sp>
        <p:nvSpPr>
          <p:cNvPr id="19" name="Rectangle: Rounded Corners 18">
            <a:extLst>
              <a:ext uri="{FF2B5EF4-FFF2-40B4-BE49-F238E27FC236}">
                <a16:creationId xmlns:a16="http://schemas.microsoft.com/office/drawing/2014/main" id="{3B5298A5-E5C6-4946-B9AA-8E20AA489033}"/>
              </a:ext>
            </a:extLst>
          </p:cNvPr>
          <p:cNvSpPr/>
          <p:nvPr/>
        </p:nvSpPr>
        <p:spPr>
          <a:xfrm>
            <a:off x="2466362" y="3888297"/>
            <a:ext cx="2150379" cy="992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Overweight at age 17</a:t>
            </a:r>
          </a:p>
        </p:txBody>
      </p:sp>
      <p:sp>
        <p:nvSpPr>
          <p:cNvPr id="20" name="Rectangle 19">
            <a:extLst>
              <a:ext uri="{FF2B5EF4-FFF2-40B4-BE49-F238E27FC236}">
                <a16:creationId xmlns:a16="http://schemas.microsoft.com/office/drawing/2014/main" id="{113DBBB1-58BB-4D5D-BFF6-956B15216209}"/>
              </a:ext>
            </a:extLst>
          </p:cNvPr>
          <p:cNvSpPr/>
          <p:nvPr/>
        </p:nvSpPr>
        <p:spPr>
          <a:xfrm>
            <a:off x="2603241" y="1153192"/>
            <a:ext cx="1322806" cy="1193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Sleep problems at age 17 </a:t>
            </a:r>
          </a:p>
        </p:txBody>
      </p:sp>
      <p:sp>
        <p:nvSpPr>
          <p:cNvPr id="21" name="Rectangle: Rounded Corners 20">
            <a:extLst>
              <a:ext uri="{FF2B5EF4-FFF2-40B4-BE49-F238E27FC236}">
                <a16:creationId xmlns:a16="http://schemas.microsoft.com/office/drawing/2014/main" id="{8522BB23-5ED8-460F-AB90-CE88BA1DCC25}"/>
              </a:ext>
            </a:extLst>
          </p:cNvPr>
          <p:cNvSpPr/>
          <p:nvPr/>
        </p:nvSpPr>
        <p:spPr>
          <a:xfrm>
            <a:off x="9321570" y="2119580"/>
            <a:ext cx="1835789" cy="10992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Parents education level </a:t>
            </a:r>
          </a:p>
        </p:txBody>
      </p:sp>
    </p:spTree>
    <p:extLst>
      <p:ext uri="{BB962C8B-B14F-4D97-AF65-F5344CB8AC3E}">
        <p14:creationId xmlns:p14="http://schemas.microsoft.com/office/powerpoint/2010/main" val="72109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21" y="377505"/>
            <a:ext cx="11742887" cy="704675"/>
          </a:xfrm>
        </p:spPr>
        <p:txBody>
          <a:bodyPr>
            <a:noAutofit/>
          </a:bodyPr>
          <a:lstStyle/>
          <a:p>
            <a:endParaRPr lang="en-GB" sz="3200" b="1" dirty="0"/>
          </a:p>
        </p:txBody>
      </p:sp>
      <p:graphicFrame>
        <p:nvGraphicFramePr>
          <p:cNvPr id="5" name="Table 5">
            <a:extLst>
              <a:ext uri="{FF2B5EF4-FFF2-40B4-BE49-F238E27FC236}">
                <a16:creationId xmlns:a16="http://schemas.microsoft.com/office/drawing/2014/main" id="{97165822-C877-4033-B48C-99631F3E4D6A}"/>
              </a:ext>
            </a:extLst>
          </p:cNvPr>
          <p:cNvGraphicFramePr>
            <a:graphicFrameLocks noGrp="1"/>
          </p:cNvGraphicFramePr>
          <p:nvPr>
            <p:ph sz="quarter" idx="1"/>
            <p:extLst>
              <p:ext uri="{D42A27DB-BD31-4B8C-83A1-F6EECF244321}">
                <p14:modId xmlns:p14="http://schemas.microsoft.com/office/powerpoint/2010/main" val="414472146"/>
              </p:ext>
            </p:extLst>
          </p:nvPr>
        </p:nvGraphicFramePr>
        <p:xfrm>
          <a:off x="401638" y="1527175"/>
          <a:ext cx="11339510" cy="3881120"/>
        </p:xfrm>
        <a:graphic>
          <a:graphicData uri="http://schemas.openxmlformats.org/drawingml/2006/table">
            <a:tbl>
              <a:tblPr firstRow="1" bandRow="1">
                <a:tableStyleId>{5C22544A-7EE6-4342-B048-85BDC9FD1C3A}</a:tableStyleId>
              </a:tblPr>
              <a:tblGrid>
                <a:gridCol w="2267902">
                  <a:extLst>
                    <a:ext uri="{9D8B030D-6E8A-4147-A177-3AD203B41FA5}">
                      <a16:colId xmlns:a16="http://schemas.microsoft.com/office/drawing/2014/main" val="2398978212"/>
                    </a:ext>
                  </a:extLst>
                </a:gridCol>
                <a:gridCol w="2267902">
                  <a:extLst>
                    <a:ext uri="{9D8B030D-6E8A-4147-A177-3AD203B41FA5}">
                      <a16:colId xmlns:a16="http://schemas.microsoft.com/office/drawing/2014/main" val="2257141635"/>
                    </a:ext>
                  </a:extLst>
                </a:gridCol>
                <a:gridCol w="2267902">
                  <a:extLst>
                    <a:ext uri="{9D8B030D-6E8A-4147-A177-3AD203B41FA5}">
                      <a16:colId xmlns:a16="http://schemas.microsoft.com/office/drawing/2014/main" val="400311347"/>
                    </a:ext>
                  </a:extLst>
                </a:gridCol>
                <a:gridCol w="2267902">
                  <a:extLst>
                    <a:ext uri="{9D8B030D-6E8A-4147-A177-3AD203B41FA5}">
                      <a16:colId xmlns:a16="http://schemas.microsoft.com/office/drawing/2014/main" val="2619732958"/>
                    </a:ext>
                  </a:extLst>
                </a:gridCol>
                <a:gridCol w="2267902">
                  <a:extLst>
                    <a:ext uri="{9D8B030D-6E8A-4147-A177-3AD203B41FA5}">
                      <a16:colId xmlns:a16="http://schemas.microsoft.com/office/drawing/2014/main" val="1597833727"/>
                    </a:ext>
                  </a:extLst>
                </a:gridCol>
              </a:tblGrid>
              <a:tr h="370840">
                <a:tc>
                  <a:txBody>
                    <a:bodyPr/>
                    <a:lstStyle/>
                    <a:p>
                      <a:endParaRPr lang="en-GB"/>
                    </a:p>
                  </a:txBody>
                  <a:tcPr/>
                </a:tc>
                <a:tc>
                  <a:txBody>
                    <a:bodyPr/>
                    <a:lstStyle/>
                    <a:p>
                      <a:r>
                        <a:rPr lang="en-GB" dirty="0"/>
                        <a:t>N</a:t>
                      </a:r>
                    </a:p>
                  </a:txBody>
                  <a:tcPr/>
                </a:tc>
                <a:tc>
                  <a:txBody>
                    <a:bodyPr/>
                    <a:lstStyle/>
                    <a:p>
                      <a:r>
                        <a:rPr lang="en-GB" dirty="0"/>
                        <a:t>Median depressive symptom score</a:t>
                      </a:r>
                    </a:p>
                  </a:txBody>
                  <a:tcPr/>
                </a:tc>
                <a:tc>
                  <a:txBody>
                    <a:bodyPr/>
                    <a:lstStyle/>
                    <a:p>
                      <a:r>
                        <a:rPr lang="en-GB" dirty="0"/>
                        <a:t>IQR</a:t>
                      </a:r>
                    </a:p>
                  </a:txBody>
                  <a:tcPr/>
                </a:tc>
                <a:tc>
                  <a:txBody>
                    <a:bodyPr/>
                    <a:lstStyle/>
                    <a:p>
                      <a:r>
                        <a:rPr lang="en-GB" dirty="0"/>
                        <a:t>Binary measure of depression</a:t>
                      </a:r>
                    </a:p>
                  </a:txBody>
                  <a:tcPr/>
                </a:tc>
                <a:extLst>
                  <a:ext uri="{0D108BD9-81ED-4DB2-BD59-A6C34878D82A}">
                    <a16:rowId xmlns:a16="http://schemas.microsoft.com/office/drawing/2014/main" val="652168646"/>
                  </a:ext>
                </a:extLst>
              </a:tr>
              <a:tr h="370840">
                <a:tc>
                  <a:txBody>
                    <a:bodyPr/>
                    <a:lstStyle/>
                    <a:p>
                      <a:r>
                        <a:rPr lang="en-GB" b="1" dirty="0"/>
                        <a:t>Women</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r>
                        <a:rPr lang="en-GB" dirty="0"/>
                        <a:t>OR (95% CI)</a:t>
                      </a:r>
                    </a:p>
                  </a:txBody>
                  <a:tcPr/>
                </a:tc>
                <a:extLst>
                  <a:ext uri="{0D108BD9-81ED-4DB2-BD59-A6C34878D82A}">
                    <a16:rowId xmlns:a16="http://schemas.microsoft.com/office/drawing/2014/main" val="1338900480"/>
                  </a:ext>
                </a:extLst>
              </a:tr>
              <a:tr h="370840">
                <a:tc>
                  <a:txBody>
                    <a:bodyPr/>
                    <a:lstStyle/>
                    <a:p>
                      <a:r>
                        <a:rPr lang="en-GB" dirty="0"/>
                        <a:t>  No IPVA</a:t>
                      </a:r>
                    </a:p>
                  </a:txBody>
                  <a:tcPr/>
                </a:tc>
                <a:tc>
                  <a:txBody>
                    <a:bodyPr/>
                    <a:lstStyle/>
                    <a:p>
                      <a:r>
                        <a:rPr lang="en-GB" dirty="0"/>
                        <a:t>1329</a:t>
                      </a:r>
                    </a:p>
                  </a:txBody>
                  <a:tcPr/>
                </a:tc>
                <a:tc>
                  <a:txBody>
                    <a:bodyPr/>
                    <a:lstStyle/>
                    <a:p>
                      <a:r>
                        <a:rPr lang="en-GB" dirty="0"/>
                        <a:t>5.0 </a:t>
                      </a:r>
                    </a:p>
                  </a:txBody>
                  <a:tcPr/>
                </a:tc>
                <a:tc>
                  <a:txBody>
                    <a:bodyPr/>
                    <a:lstStyle/>
                    <a:p>
                      <a:r>
                        <a:rPr lang="en-GB" dirty="0"/>
                        <a:t>2.0 to 8.8</a:t>
                      </a:r>
                    </a:p>
                  </a:txBody>
                  <a:tcPr/>
                </a:tc>
                <a:tc>
                  <a:txBody>
                    <a:bodyPr/>
                    <a:lstStyle/>
                    <a:p>
                      <a:endParaRPr lang="en-GB"/>
                    </a:p>
                  </a:txBody>
                  <a:tcPr/>
                </a:tc>
                <a:extLst>
                  <a:ext uri="{0D108BD9-81ED-4DB2-BD59-A6C34878D82A}">
                    <a16:rowId xmlns:a16="http://schemas.microsoft.com/office/drawing/2014/main" val="1146727890"/>
                  </a:ext>
                </a:extLst>
              </a:tr>
              <a:tr h="370840">
                <a:tc>
                  <a:txBody>
                    <a:bodyPr/>
                    <a:lstStyle/>
                    <a:p>
                      <a:r>
                        <a:rPr lang="en-GB" dirty="0"/>
                        <a:t>  IPVA</a:t>
                      </a:r>
                    </a:p>
                  </a:txBody>
                  <a:tcPr/>
                </a:tc>
                <a:tc>
                  <a:txBody>
                    <a:bodyPr/>
                    <a:lstStyle/>
                    <a:p>
                      <a:r>
                        <a:rPr lang="en-GB" dirty="0"/>
                        <a:t>435</a:t>
                      </a:r>
                    </a:p>
                  </a:txBody>
                  <a:tcPr/>
                </a:tc>
                <a:tc>
                  <a:txBody>
                    <a:bodyPr/>
                    <a:lstStyle/>
                    <a:p>
                      <a:r>
                        <a:rPr lang="en-GB" dirty="0"/>
                        <a:t>6.3</a:t>
                      </a:r>
                    </a:p>
                  </a:txBody>
                  <a:tcPr/>
                </a:tc>
                <a:tc>
                  <a:txBody>
                    <a:bodyPr/>
                    <a:lstStyle/>
                    <a:p>
                      <a:r>
                        <a:rPr lang="en-GB" dirty="0"/>
                        <a:t>3.1 to 12.2</a:t>
                      </a:r>
                    </a:p>
                  </a:txBody>
                  <a:tcPr/>
                </a:tc>
                <a:tc>
                  <a:txBody>
                    <a:bodyPr/>
                    <a:lstStyle/>
                    <a:p>
                      <a:r>
                        <a:rPr lang="en-GB" dirty="0"/>
                        <a:t>2.1 (1.6 to 2.8)</a:t>
                      </a:r>
                    </a:p>
                  </a:txBody>
                  <a:tcPr/>
                </a:tc>
                <a:extLst>
                  <a:ext uri="{0D108BD9-81ED-4DB2-BD59-A6C34878D82A}">
                    <a16:rowId xmlns:a16="http://schemas.microsoft.com/office/drawing/2014/main" val="2341436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02400787"/>
                  </a:ext>
                </a:extLst>
              </a:tr>
              <a:tr h="370840">
                <a:tc>
                  <a:txBody>
                    <a:bodyPr/>
                    <a:lstStyle/>
                    <a:p>
                      <a:r>
                        <a:rPr lang="en-GB" b="1" dirty="0"/>
                        <a:t>Men</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93040746"/>
                  </a:ext>
                </a:extLst>
              </a:tr>
              <a:tr h="370840">
                <a:tc>
                  <a:txBody>
                    <a:bodyPr/>
                    <a:lstStyle/>
                    <a:p>
                      <a:r>
                        <a:rPr lang="en-GB" dirty="0"/>
                        <a:t>  No IPVA</a:t>
                      </a:r>
                    </a:p>
                  </a:txBody>
                  <a:tcPr/>
                </a:tc>
                <a:tc>
                  <a:txBody>
                    <a:bodyPr/>
                    <a:lstStyle/>
                    <a:p>
                      <a:r>
                        <a:rPr lang="en-GB" dirty="0"/>
                        <a:t>771</a:t>
                      </a:r>
                    </a:p>
                  </a:txBody>
                  <a:tcPr/>
                </a:tc>
                <a:tc>
                  <a:txBody>
                    <a:bodyPr/>
                    <a:lstStyle/>
                    <a:p>
                      <a:r>
                        <a:rPr lang="en-GB" dirty="0"/>
                        <a:t>4.7</a:t>
                      </a:r>
                    </a:p>
                  </a:txBody>
                  <a:tcPr/>
                </a:tc>
                <a:tc>
                  <a:txBody>
                    <a:bodyPr/>
                    <a:lstStyle/>
                    <a:p>
                      <a:r>
                        <a:rPr lang="en-GB" dirty="0"/>
                        <a:t>2.0 to 9.8</a:t>
                      </a:r>
                    </a:p>
                  </a:txBody>
                  <a:tcPr/>
                </a:tc>
                <a:tc>
                  <a:txBody>
                    <a:bodyPr/>
                    <a:lstStyle/>
                    <a:p>
                      <a:endParaRPr lang="en-GB"/>
                    </a:p>
                  </a:txBody>
                  <a:tcPr/>
                </a:tc>
                <a:extLst>
                  <a:ext uri="{0D108BD9-81ED-4DB2-BD59-A6C34878D82A}">
                    <a16:rowId xmlns:a16="http://schemas.microsoft.com/office/drawing/2014/main" val="538313574"/>
                  </a:ext>
                </a:extLst>
              </a:tr>
              <a:tr h="370840">
                <a:tc>
                  <a:txBody>
                    <a:bodyPr/>
                    <a:lstStyle/>
                    <a:p>
                      <a:r>
                        <a:rPr lang="en-GB" dirty="0"/>
                        <a:t>  IPVA</a:t>
                      </a:r>
                    </a:p>
                  </a:txBody>
                  <a:tcPr/>
                </a:tc>
                <a:tc>
                  <a:txBody>
                    <a:bodyPr/>
                    <a:lstStyle/>
                    <a:p>
                      <a:r>
                        <a:rPr lang="en-GB" dirty="0"/>
                        <a:t>435</a:t>
                      </a:r>
                    </a:p>
                  </a:txBody>
                  <a:tcPr/>
                </a:tc>
                <a:tc>
                  <a:txBody>
                    <a:bodyPr/>
                    <a:lstStyle/>
                    <a:p>
                      <a:r>
                        <a:rPr lang="en-GB" dirty="0"/>
                        <a:t>5.6</a:t>
                      </a:r>
                    </a:p>
                  </a:txBody>
                  <a:tcPr/>
                </a:tc>
                <a:tc>
                  <a:txBody>
                    <a:bodyPr/>
                    <a:lstStyle/>
                    <a:p>
                      <a:r>
                        <a:rPr lang="en-GB" dirty="0"/>
                        <a:t>3.0 to 11.0</a:t>
                      </a:r>
                    </a:p>
                  </a:txBody>
                  <a:tcPr/>
                </a:tc>
                <a:tc>
                  <a:txBody>
                    <a:bodyPr/>
                    <a:lstStyle/>
                    <a:p>
                      <a:r>
                        <a:rPr lang="en-GB" dirty="0"/>
                        <a:t>1.4 (0.9 to 2.0)</a:t>
                      </a:r>
                    </a:p>
                  </a:txBody>
                  <a:tcPr/>
                </a:tc>
                <a:extLst>
                  <a:ext uri="{0D108BD9-81ED-4DB2-BD59-A6C34878D82A}">
                    <a16:rowId xmlns:a16="http://schemas.microsoft.com/office/drawing/2014/main" val="158221205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553216528"/>
                  </a:ext>
                </a:extLst>
              </a:tr>
            </a:tbl>
          </a:graphicData>
        </a:graphic>
      </p:graphicFrame>
      <p:sp>
        <p:nvSpPr>
          <p:cNvPr id="10" name="Rectangle 9">
            <a:extLst>
              <a:ext uri="{FF2B5EF4-FFF2-40B4-BE49-F238E27FC236}">
                <a16:creationId xmlns:a16="http://schemas.microsoft.com/office/drawing/2014/main" id="{324C7D21-1CFF-40CB-B9D2-D2A09CD9E007}"/>
              </a:ext>
            </a:extLst>
          </p:cNvPr>
          <p:cNvSpPr/>
          <p:nvPr/>
        </p:nvSpPr>
        <p:spPr>
          <a:xfrm>
            <a:off x="254192" y="182430"/>
            <a:ext cx="1549441" cy="103358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a:extLst>
              <a:ext uri="{FF2B5EF4-FFF2-40B4-BE49-F238E27FC236}">
                <a16:creationId xmlns:a16="http://schemas.microsoft.com/office/drawing/2014/main" id="{7B902A08-7ED2-4496-ABA6-20ADEC6BC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91" y="288941"/>
            <a:ext cx="2120867" cy="927073"/>
          </a:xfrm>
          <a:prstGeom prst="rect">
            <a:avLst/>
          </a:prstGeom>
        </p:spPr>
      </p:pic>
    </p:spTree>
    <p:extLst>
      <p:ext uri="{BB962C8B-B14F-4D97-AF65-F5344CB8AC3E}">
        <p14:creationId xmlns:p14="http://schemas.microsoft.com/office/powerpoint/2010/main" val="3358768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8629-6B73-4619-8350-F687D6E0BB60}"/>
              </a:ext>
            </a:extLst>
          </p:cNvPr>
          <p:cNvSpPr>
            <a:spLocks noGrp="1"/>
          </p:cNvSpPr>
          <p:nvPr>
            <p:ph type="title"/>
          </p:nvPr>
        </p:nvSpPr>
        <p:spPr/>
        <p:txBody>
          <a:bodyPr/>
          <a:lstStyle/>
          <a:p>
            <a:endParaRPr lang="en-GB" dirty="0"/>
          </a:p>
        </p:txBody>
      </p:sp>
      <p:graphicFrame>
        <p:nvGraphicFramePr>
          <p:cNvPr id="3" name="Table 2">
            <a:extLst>
              <a:ext uri="{FF2B5EF4-FFF2-40B4-BE49-F238E27FC236}">
                <a16:creationId xmlns:a16="http://schemas.microsoft.com/office/drawing/2014/main" id="{65259353-A1B1-4187-9A73-35E926E53B34}"/>
              </a:ext>
            </a:extLst>
          </p:cNvPr>
          <p:cNvGraphicFramePr>
            <a:graphicFrameLocks noGrp="1"/>
          </p:cNvGraphicFramePr>
          <p:nvPr>
            <p:extLst>
              <p:ext uri="{D42A27DB-BD31-4B8C-83A1-F6EECF244321}">
                <p14:modId xmlns:p14="http://schemas.microsoft.com/office/powerpoint/2010/main" val="1523418111"/>
              </p:ext>
            </p:extLst>
          </p:nvPr>
        </p:nvGraphicFramePr>
        <p:xfrm>
          <a:off x="1350450" y="1581850"/>
          <a:ext cx="9349275" cy="3155613"/>
        </p:xfrm>
        <a:graphic>
          <a:graphicData uri="http://schemas.openxmlformats.org/drawingml/2006/table">
            <a:tbl>
              <a:tblPr firstRow="1" firstCol="1" bandRow="1">
                <a:tableStyleId>{5C22544A-7EE6-4342-B048-85BDC9FD1C3A}</a:tableStyleId>
              </a:tblPr>
              <a:tblGrid>
                <a:gridCol w="1869855">
                  <a:extLst>
                    <a:ext uri="{9D8B030D-6E8A-4147-A177-3AD203B41FA5}">
                      <a16:colId xmlns:a16="http://schemas.microsoft.com/office/drawing/2014/main" val="991758160"/>
                    </a:ext>
                  </a:extLst>
                </a:gridCol>
                <a:gridCol w="1869855">
                  <a:extLst>
                    <a:ext uri="{9D8B030D-6E8A-4147-A177-3AD203B41FA5}">
                      <a16:colId xmlns:a16="http://schemas.microsoft.com/office/drawing/2014/main" val="669408323"/>
                    </a:ext>
                  </a:extLst>
                </a:gridCol>
                <a:gridCol w="1869855">
                  <a:extLst>
                    <a:ext uri="{9D8B030D-6E8A-4147-A177-3AD203B41FA5}">
                      <a16:colId xmlns:a16="http://schemas.microsoft.com/office/drawing/2014/main" val="3421518248"/>
                    </a:ext>
                  </a:extLst>
                </a:gridCol>
                <a:gridCol w="1869855">
                  <a:extLst>
                    <a:ext uri="{9D8B030D-6E8A-4147-A177-3AD203B41FA5}">
                      <a16:colId xmlns:a16="http://schemas.microsoft.com/office/drawing/2014/main" val="1615380235"/>
                    </a:ext>
                  </a:extLst>
                </a:gridCol>
                <a:gridCol w="1869855">
                  <a:extLst>
                    <a:ext uri="{9D8B030D-6E8A-4147-A177-3AD203B41FA5}">
                      <a16:colId xmlns:a16="http://schemas.microsoft.com/office/drawing/2014/main" val="121356573"/>
                    </a:ext>
                  </a:extLst>
                </a:gridCol>
              </a:tblGrid>
              <a:tr h="319047">
                <a:tc>
                  <a:txBody>
                    <a:bodyPr/>
                    <a:lstStyle/>
                    <a:p>
                      <a:pPr algn="just">
                        <a:lnSpc>
                          <a:spcPct val="107000"/>
                        </a:lnSpc>
                        <a:spcAft>
                          <a:spcPts val="80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Women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Men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5448097"/>
                  </a:ext>
                </a:extLst>
              </a:tr>
              <a:tr h="990410">
                <a:tc>
                  <a:txBody>
                    <a:bodyPr/>
                    <a:lstStyle/>
                    <a:p>
                      <a:pPr algn="just">
                        <a:lnSpc>
                          <a:spcPct val="107000"/>
                        </a:lnSpc>
                        <a:spcAft>
                          <a:spcPts val="800"/>
                        </a:spcAft>
                      </a:pPr>
                      <a:r>
                        <a:rPr lang="en-GB" sz="1600" dirty="0">
                          <a:effectLst/>
                        </a:rPr>
                        <a:t>Model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 change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800"/>
                        </a:spcAft>
                      </a:pPr>
                      <a:r>
                        <a:rPr lang="en-GB" sz="1600" dirty="0">
                          <a:effectLst/>
                        </a:rPr>
                        <a:t>Ratio of geometric means (95% CI)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dirty="0">
                          <a:effectLst/>
                        </a:rPr>
                        <a:t>% change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GB" sz="1600">
                          <a:effectLst/>
                        </a:rPr>
                        <a:t>Ratio of geometric means (95% CI)</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8036372"/>
                  </a:ext>
                </a:extLst>
              </a:tr>
              <a:tr h="461539">
                <a:tc>
                  <a:txBody>
                    <a:bodyPr/>
                    <a:lstStyle/>
                    <a:p>
                      <a:pPr algn="ctr">
                        <a:lnSpc>
                          <a:spcPct val="107000"/>
                        </a:lnSpc>
                        <a:spcAft>
                          <a:spcPts val="800"/>
                        </a:spcAft>
                      </a:pPr>
                      <a:r>
                        <a:rPr lang="en-GB" sz="1600" dirty="0">
                          <a:effectLst/>
                        </a:rPr>
                        <a:t>1 (Crude)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effectLst/>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effectLst/>
                        </a:rPr>
                        <a:t>1.36 (1.23, 1.51)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effectLst/>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1.20 (1.04, 1.37)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6948812"/>
                  </a:ext>
                </a:extLst>
              </a:tr>
              <a:tr h="461539">
                <a:tc>
                  <a:txBody>
                    <a:bodyPr/>
                    <a:lstStyle/>
                    <a:p>
                      <a:pPr algn="ctr">
                        <a:lnSpc>
                          <a:spcPct val="107000"/>
                        </a:lnSpc>
                        <a:spcAft>
                          <a:spcPts val="800"/>
                        </a:spcAft>
                      </a:pPr>
                      <a:r>
                        <a:rPr lang="en-GB" sz="1600" dirty="0">
                          <a:effectLst/>
                        </a:rPr>
                        <a:t>2 (Adjusted 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1.26 (1.13, 1.40)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effectLst/>
                        </a:rPr>
                        <a:t>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1.06 (0.92, 1.21)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5270910"/>
                  </a:ext>
                </a:extLst>
              </a:tr>
              <a:tr h="461539">
                <a:tc>
                  <a:txBody>
                    <a:bodyPr/>
                    <a:lstStyle/>
                    <a:p>
                      <a:pPr algn="ctr">
                        <a:lnSpc>
                          <a:spcPct val="107000"/>
                        </a:lnSpc>
                        <a:spcAft>
                          <a:spcPts val="800"/>
                        </a:spcAft>
                      </a:pPr>
                      <a:r>
                        <a:rPr lang="en-GB" sz="1600" dirty="0">
                          <a:effectLst/>
                        </a:rPr>
                        <a:t>3 (Adjusted B**)</a:t>
                      </a:r>
                    </a:p>
                  </a:txBody>
                  <a:tcPr marL="68580" marR="68580" marT="0" marB="0" anchor="ctr"/>
                </a:tc>
                <a:tc>
                  <a:txBody>
                    <a:bodyPr/>
                    <a:lstStyle/>
                    <a:p>
                      <a:pPr algn="ctr">
                        <a:lnSpc>
                          <a:spcPct val="107000"/>
                        </a:lnSpc>
                        <a:spcAft>
                          <a:spcPts val="800"/>
                        </a:spcAft>
                      </a:pPr>
                      <a:r>
                        <a:rPr lang="en-GB" sz="1600" dirty="0">
                          <a:effectLst/>
                        </a:rPr>
                        <a:t>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1.26 (1.13, 1.40)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1.05 (0.92, 1.21)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6408728"/>
                  </a:ext>
                </a:extLst>
              </a:tr>
              <a:tr h="461539">
                <a:tc>
                  <a:txBody>
                    <a:bodyPr/>
                    <a:lstStyle/>
                    <a:p>
                      <a:pPr algn="ctr">
                        <a:lnSpc>
                          <a:spcPct val="107000"/>
                        </a:lnSpc>
                        <a:spcAft>
                          <a:spcPts val="800"/>
                        </a:spcAft>
                      </a:pPr>
                      <a:r>
                        <a:rPr lang="en-GB" sz="1600" dirty="0">
                          <a:effectLst/>
                        </a:rPr>
                        <a:t>4 (IPTW)</a:t>
                      </a:r>
                    </a:p>
                  </a:txBody>
                  <a:tcPr marL="68580" marR="68580" marT="0" marB="0" anchor="ctr"/>
                </a:tc>
                <a:tc>
                  <a:txBody>
                    <a:bodyPr/>
                    <a:lstStyle/>
                    <a:p>
                      <a:pPr algn="ctr">
                        <a:lnSpc>
                          <a:spcPct val="107000"/>
                        </a:lnSpc>
                        <a:spcAft>
                          <a:spcPts val="800"/>
                        </a:spcAft>
                      </a:pPr>
                      <a:r>
                        <a:rPr lang="en-GB" sz="1600">
                          <a:effectLst/>
                        </a:rPr>
                        <a:t>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effectLst/>
                        </a:rPr>
                        <a:t>1.20 (1.01, 1.43)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effectLst/>
                        </a:rPr>
                        <a:t>1.05 (0.84, 1.32)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3475639"/>
                  </a:ext>
                </a:extLst>
              </a:tr>
            </a:tbl>
          </a:graphicData>
        </a:graphic>
      </p:graphicFrame>
      <p:pic>
        <p:nvPicPr>
          <p:cNvPr id="4" name="Picture 3">
            <a:extLst>
              <a:ext uri="{FF2B5EF4-FFF2-40B4-BE49-F238E27FC236}">
                <a16:creationId xmlns:a16="http://schemas.microsoft.com/office/drawing/2014/main" id="{2D5EBDF0-3C73-4960-A140-F3053FE62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91" y="228601"/>
            <a:ext cx="2120867" cy="987414"/>
          </a:xfrm>
          <a:prstGeom prst="rect">
            <a:avLst/>
          </a:prstGeom>
        </p:spPr>
      </p:pic>
    </p:spTree>
    <p:extLst>
      <p:ext uri="{BB962C8B-B14F-4D97-AF65-F5344CB8AC3E}">
        <p14:creationId xmlns:p14="http://schemas.microsoft.com/office/powerpoint/2010/main" val="107696460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radfordslides">
  <a:themeElements>
    <a:clrScheme name="Custom 1">
      <a:dk1>
        <a:sysClr val="windowText" lastClr="000000"/>
      </a:dk1>
      <a:lt1>
        <a:sysClr val="window" lastClr="FFFFFF"/>
      </a:lt1>
      <a:dk2>
        <a:srgbClr val="666666"/>
      </a:dk2>
      <a:lt2>
        <a:srgbClr val="FFFFFF"/>
      </a:lt2>
      <a:accent1>
        <a:srgbClr val="4E005F"/>
      </a:accent1>
      <a:accent2>
        <a:srgbClr val="4E005F"/>
      </a:accent2>
      <a:accent3>
        <a:srgbClr val="4E005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3">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4975</Words>
  <Application>Microsoft Office PowerPoint</Application>
  <PresentationFormat>Widescreen</PresentationFormat>
  <Paragraphs>273</Paragraphs>
  <Slides>14</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Aharoni</vt:lpstr>
      <vt:lpstr>Arial</vt:lpstr>
      <vt:lpstr>Arial Nova</vt:lpstr>
      <vt:lpstr>Avenir Next LT Pro</vt:lpstr>
      <vt:lpstr>Calibri</vt:lpstr>
      <vt:lpstr>Calibri Light</vt:lpstr>
      <vt:lpstr>Georgia</vt:lpstr>
      <vt:lpstr>Wingdings</vt:lpstr>
      <vt:lpstr>Wingdings 2</vt:lpstr>
      <vt:lpstr>lradfordslides</vt:lpstr>
      <vt:lpstr>Young Adults Relationships and Health  (YARAH) Study </vt:lpstr>
      <vt:lpstr>YARAH (funded by MRC)  </vt:lpstr>
      <vt:lpstr>Background </vt:lpstr>
      <vt:lpstr>Methods</vt:lpstr>
      <vt:lpstr>IPVA Exposure and Type of IPVA  </vt:lpstr>
      <vt:lpstr>Depression Measure and Scores </vt:lpstr>
      <vt:lpstr>      Other Variables included as covariates…  </vt:lpstr>
      <vt:lpstr>PowerPoint Presentation</vt:lpstr>
      <vt:lpstr>PowerPoint Presentation</vt:lpstr>
      <vt:lpstr>PowerPoint Presentation</vt:lpstr>
      <vt:lpstr>Limitations </vt:lpstr>
      <vt:lpstr>Implications  </vt:lpstr>
      <vt:lpstr>Conclusion and Next steps ….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Adults Relationships and Health  (YARAH) Study</dc:title>
  <dc:creator>Christine Barter</dc:creator>
  <cp:lastModifiedBy>Kaul, Anjuli</cp:lastModifiedBy>
  <cp:revision>5</cp:revision>
  <dcterms:created xsi:type="dcterms:W3CDTF">2021-09-22T12:29:38Z</dcterms:created>
  <dcterms:modified xsi:type="dcterms:W3CDTF">2021-09-30T09:43:05Z</dcterms:modified>
</cp:coreProperties>
</file>