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88" r:id="rId2"/>
    <p:sldId id="258" r:id="rId3"/>
    <p:sldId id="259" r:id="rId4"/>
    <p:sldId id="280" r:id="rId5"/>
    <p:sldId id="263" r:id="rId6"/>
    <p:sldId id="296" r:id="rId7"/>
    <p:sldId id="264" r:id="rId8"/>
    <p:sldId id="265" r:id="rId9"/>
    <p:sldId id="287" r:id="rId10"/>
    <p:sldId id="300" r:id="rId11"/>
    <p:sldId id="298" r:id="rId12"/>
    <p:sldId id="301" r:id="rId13"/>
    <p:sldId id="29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6029CE-657B-4C14-AD08-B9076E66D5E3}" v="51" dt="2021-09-21T02:28:41.7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493" autoAdjust="0"/>
  </p:normalViewPr>
  <p:slideViewPr>
    <p:cSldViewPr>
      <p:cViewPr varScale="1">
        <p:scale>
          <a:sx n="102" d="100"/>
          <a:sy n="102" d="100"/>
        </p:scale>
        <p:origin x="141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06AB3-A691-4B0A-A6DB-87A1E145527E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A07A5-76FE-4E99-AF31-B9F8CA7895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06AB3-A691-4B0A-A6DB-87A1E145527E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A07A5-76FE-4E99-AF31-B9F8CA7895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06AB3-A691-4B0A-A6DB-87A1E145527E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A07A5-76FE-4E99-AF31-B9F8CA7895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06AB3-A691-4B0A-A6DB-87A1E145527E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A07A5-76FE-4E99-AF31-B9F8CA7895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06AB3-A691-4B0A-A6DB-87A1E145527E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A07A5-76FE-4E99-AF31-B9F8CA7895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06AB3-A691-4B0A-A6DB-87A1E145527E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A07A5-76FE-4E99-AF31-B9F8CA7895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06AB3-A691-4B0A-A6DB-87A1E145527E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A07A5-76FE-4E99-AF31-B9F8CA7895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06AB3-A691-4B0A-A6DB-87A1E145527E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A07A5-76FE-4E99-AF31-B9F8CA7895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06AB3-A691-4B0A-A6DB-87A1E145527E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A07A5-76FE-4E99-AF31-B9F8CA7895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06AB3-A691-4B0A-A6DB-87A1E145527E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A07A5-76FE-4E99-AF31-B9F8CA7895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06AB3-A691-4B0A-A6DB-87A1E145527E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A07A5-76FE-4E99-AF31-B9F8CA7895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F206AB3-A691-4B0A-A6DB-87A1E145527E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2DA07A5-76FE-4E99-AF31-B9F8CA78953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openxmlformats.org/officeDocument/2006/relationships/image" Target="../media/image11.png"/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hyperlink" Target="http://www.routledge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ewharbinger.com/LinkClick.aspx?link=61&amp;tabid=61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4.jpeg"/><Relationship Id="rId15" Type="http://schemas.openxmlformats.org/officeDocument/2006/relationships/image" Target="../media/image13.png"/><Relationship Id="rId10" Type="http://schemas.openxmlformats.org/officeDocument/2006/relationships/image" Target="../media/image8.jpeg"/><Relationship Id="rId4" Type="http://schemas.openxmlformats.org/officeDocument/2006/relationships/hyperlink" Target="http://twitter.com/account/profile_image/springerpub?hreflang=en" TargetMode="External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Picture Questions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651248"/>
          </a:xfrm>
        </p:spPr>
        <p:txBody>
          <a:bodyPr>
            <a:normAutofit/>
          </a:bodyPr>
          <a:lstStyle/>
          <a:p>
            <a:r>
              <a:rPr lang="en-US" sz="3200" i="1" dirty="0"/>
              <a:t>Why</a:t>
            </a:r>
            <a:r>
              <a:rPr lang="en-US" sz="3200" dirty="0"/>
              <a:t> do you want to write a book?</a:t>
            </a:r>
          </a:p>
          <a:p>
            <a:r>
              <a:rPr lang="en-US" sz="3200" i="1" dirty="0"/>
              <a:t>Who</a:t>
            </a:r>
            <a:r>
              <a:rPr lang="en-US" sz="3200" dirty="0"/>
              <a:t> is your reader?</a:t>
            </a:r>
          </a:p>
          <a:p>
            <a:r>
              <a:rPr lang="en-US" sz="3200" i="1" dirty="0"/>
              <a:t>How</a:t>
            </a:r>
            <a:r>
              <a:rPr lang="en-US" sz="3200" dirty="0"/>
              <a:t> to develop and pitch your idea</a:t>
            </a:r>
          </a:p>
          <a:p>
            <a:r>
              <a:rPr lang="en-US" sz="3200" i="1" dirty="0"/>
              <a:t>When</a:t>
            </a:r>
            <a:r>
              <a:rPr lang="en-US" sz="3200" dirty="0"/>
              <a:t> things will happen</a:t>
            </a:r>
          </a:p>
          <a:p>
            <a:pPr>
              <a:buNone/>
            </a:pPr>
            <a:endParaRPr lang="en-US" sz="3200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Some Publishing Myths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It’s impossible to get published</a:t>
            </a:r>
          </a:p>
          <a:p>
            <a:r>
              <a:rPr lang="en-US" dirty="0"/>
              <a:t>It is easy to write a book</a:t>
            </a:r>
          </a:p>
          <a:p>
            <a:r>
              <a:rPr lang="en-US" dirty="0"/>
              <a:t>I have to be the next </a:t>
            </a:r>
            <a:r>
              <a:rPr lang="en-US" dirty="0" err="1"/>
              <a:t>Brené</a:t>
            </a:r>
            <a:r>
              <a:rPr lang="en-US" dirty="0"/>
              <a:t> Brown </a:t>
            </a:r>
          </a:p>
          <a:p>
            <a:r>
              <a:rPr lang="en-US" dirty="0"/>
              <a:t>I need an agent to get through the door</a:t>
            </a:r>
          </a:p>
          <a:p>
            <a:r>
              <a:rPr lang="en-US" dirty="0"/>
              <a:t>I will get rich</a:t>
            </a:r>
          </a:p>
          <a:p>
            <a:r>
              <a:rPr lang="en-US" dirty="0"/>
              <a:t>Books are obsolete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336280" cy="1051560"/>
          </a:xfrm>
        </p:spPr>
        <p:txBody>
          <a:bodyPr>
            <a:normAutofit fontScale="90000"/>
          </a:bodyPr>
          <a:lstStyle/>
          <a:p>
            <a:r>
              <a:rPr lang="en-US" dirty="0"/>
              <a:t>Write a book… I’m just a student?!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956048"/>
          </a:xfrm>
        </p:spPr>
        <p:txBody>
          <a:bodyPr>
            <a:normAutofit/>
          </a:bodyPr>
          <a:lstStyle/>
          <a:p>
            <a:r>
              <a:rPr lang="en-US" dirty="0"/>
              <a:t>Never too early to think about writing</a:t>
            </a:r>
          </a:p>
          <a:p>
            <a:r>
              <a:rPr lang="en-US" dirty="0"/>
              <a:t>File away your ideas</a:t>
            </a:r>
          </a:p>
          <a:p>
            <a:r>
              <a:rPr lang="en-US" dirty="0"/>
              <a:t>First steps in writing:</a:t>
            </a:r>
          </a:p>
          <a:p>
            <a:pPr lvl="1"/>
            <a:r>
              <a:rPr lang="en-US" dirty="0"/>
              <a:t>Read</a:t>
            </a:r>
          </a:p>
          <a:p>
            <a:pPr lvl="1"/>
            <a:r>
              <a:rPr lang="en-US" dirty="0"/>
              <a:t>Think critically</a:t>
            </a:r>
          </a:p>
          <a:p>
            <a:pPr lvl="1"/>
            <a:r>
              <a:rPr lang="en-US" dirty="0"/>
              <a:t>Take notes</a:t>
            </a:r>
          </a:p>
          <a:p>
            <a:pPr lvl="1"/>
            <a:r>
              <a:rPr lang="en-US" dirty="0"/>
              <a:t>Make connections in literature</a:t>
            </a:r>
          </a:p>
          <a:p>
            <a:pPr lvl="1"/>
            <a:r>
              <a:rPr lang="en-US" dirty="0"/>
              <a:t>Synthesize thoughts… sound familiar?</a:t>
            </a:r>
          </a:p>
          <a:p>
            <a:r>
              <a:rPr lang="en-US" dirty="0"/>
              <a:t>Edit other people’s writing</a:t>
            </a:r>
          </a:p>
          <a:p>
            <a:r>
              <a:rPr lang="en-US" dirty="0"/>
              <a:t>A changing industry often brings opportunity for </a:t>
            </a:r>
            <a:r>
              <a:rPr lang="en-US" dirty="0" err="1"/>
              <a:t>newbies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983480"/>
            <a:ext cx="9220200" cy="1051560"/>
          </a:xfrm>
        </p:spPr>
        <p:txBody>
          <a:bodyPr>
            <a:noAutofit/>
          </a:bodyPr>
          <a:lstStyle/>
          <a:p>
            <a:r>
              <a:rPr lang="en-US" sz="2800" dirty="0"/>
              <a:t>Write a book…what good will that do me?!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956048"/>
          </a:xfrm>
        </p:spPr>
        <p:txBody>
          <a:bodyPr>
            <a:normAutofit/>
          </a:bodyPr>
          <a:lstStyle/>
          <a:p>
            <a:r>
              <a:rPr lang="en-US" dirty="0"/>
              <a:t>Make time to write</a:t>
            </a:r>
          </a:p>
          <a:p>
            <a:r>
              <a:rPr lang="en-US" dirty="0"/>
              <a:t>Your clients and colleagues are material</a:t>
            </a:r>
          </a:p>
          <a:p>
            <a:r>
              <a:rPr lang="en-US" dirty="0"/>
              <a:t>Calling card / launch for other opportunities</a:t>
            </a:r>
          </a:p>
          <a:p>
            <a:r>
              <a:rPr lang="en-US" dirty="0"/>
              <a:t>Distinguish yourself in job market</a:t>
            </a:r>
          </a:p>
          <a:p>
            <a:r>
              <a:rPr lang="en-US" dirty="0"/>
              <a:t>Reach parents, teachers, peers outside your network… </a:t>
            </a:r>
          </a:p>
          <a:p>
            <a:r>
              <a:rPr lang="en-US" dirty="0"/>
              <a:t>… and grow your network</a:t>
            </a:r>
          </a:p>
          <a:p>
            <a:r>
              <a:rPr lang="en-US" dirty="0"/>
              <a:t>Holiday gift shopping… done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921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953000"/>
            <a:ext cx="8763000" cy="1051560"/>
          </a:xfrm>
        </p:spPr>
        <p:txBody>
          <a:bodyPr>
            <a:normAutofit/>
          </a:bodyPr>
          <a:lstStyle/>
          <a:p>
            <a:r>
              <a:rPr lang="en-US" sz="3000" dirty="0"/>
              <a:t>Publishing opportunities for 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336280" cy="4956048"/>
          </a:xfrm>
        </p:spPr>
        <p:txBody>
          <a:bodyPr>
            <a:normAutofit/>
          </a:bodyPr>
          <a:lstStyle/>
          <a:p>
            <a:pPr>
              <a:buSzPct val="100000"/>
              <a:buFont typeface="Arial" pitchFamily="34" charset="0"/>
              <a:buChar char="•"/>
            </a:pPr>
            <a:r>
              <a:rPr lang="en-US" dirty="0"/>
              <a:t>Journal articles</a:t>
            </a:r>
          </a:p>
          <a:p>
            <a:pPr>
              <a:buSzPct val="100000"/>
              <a:buFont typeface="Arial" pitchFamily="34" charset="0"/>
              <a:buChar char="•"/>
            </a:pPr>
            <a:r>
              <a:rPr lang="en-US" dirty="0"/>
              <a:t>Dissertation</a:t>
            </a:r>
          </a:p>
          <a:p>
            <a:pPr>
              <a:buSzPct val="100000"/>
              <a:buFont typeface="Arial" pitchFamily="34" charset="0"/>
              <a:buChar char="•"/>
            </a:pPr>
            <a:r>
              <a:rPr lang="en-US" dirty="0"/>
              <a:t>Conference presentations/posters</a:t>
            </a:r>
          </a:p>
          <a:p>
            <a:pPr>
              <a:buSzPct val="100000"/>
              <a:buFont typeface="Arial" pitchFamily="34" charset="0"/>
              <a:buChar char="•"/>
            </a:pPr>
            <a:r>
              <a:rPr lang="en-US" dirty="0"/>
              <a:t>Co-author a book chapter w/ professor</a:t>
            </a:r>
          </a:p>
          <a:p>
            <a:pPr>
              <a:buSzPct val="100000"/>
              <a:buFont typeface="Arial" pitchFamily="34" charset="0"/>
              <a:buChar char="•"/>
            </a:pPr>
            <a:r>
              <a:rPr lang="en-US" dirty="0"/>
              <a:t>Blogs, </a:t>
            </a:r>
            <a:r>
              <a:rPr lang="en-US" dirty="0" err="1"/>
              <a:t>listservs</a:t>
            </a:r>
            <a:r>
              <a:rPr lang="en-US" dirty="0"/>
              <a:t>, discussion boards, op-</a:t>
            </a:r>
            <a:r>
              <a:rPr lang="en-US" dirty="0" err="1"/>
              <a:t>eds</a:t>
            </a:r>
            <a:r>
              <a:rPr lang="en-US" dirty="0"/>
              <a:t>, newsletters, non-scholarly publications</a:t>
            </a:r>
          </a:p>
          <a:p>
            <a:pPr>
              <a:buSzPct val="100000"/>
              <a:buFont typeface="Arial" pitchFamily="34" charset="0"/>
              <a:buChar char="•"/>
            </a:pPr>
            <a:r>
              <a:rPr lang="en-US" dirty="0"/>
              <a:t>Textbook ancillaries</a:t>
            </a:r>
          </a:p>
          <a:p>
            <a:pPr>
              <a:buSzPct val="100000"/>
              <a:buFont typeface="Arial" pitchFamily="34" charset="0"/>
              <a:buChar char="•"/>
            </a:pPr>
            <a:r>
              <a:rPr lang="en-US" dirty="0"/>
              <a:t>Publisher reviewers</a:t>
            </a:r>
          </a:p>
          <a:p>
            <a:pPr>
              <a:buSzPct val="100000"/>
              <a:buFont typeface="Arial" pitchFamily="34" charset="0"/>
              <a:buChar char="•"/>
            </a:pPr>
            <a:r>
              <a:rPr lang="en-US" dirty="0"/>
              <a:t>Book reviews</a:t>
            </a:r>
          </a:p>
          <a:p>
            <a:pPr>
              <a:buSzPct val="100000"/>
              <a:buFont typeface="Arial" pitchFamily="34" charset="0"/>
              <a:buChar char="•"/>
            </a:pPr>
            <a:r>
              <a:rPr lang="en-US" dirty="0"/>
              <a:t>School reports &amp; forms &amp; emails</a:t>
            </a:r>
          </a:p>
          <a:p>
            <a:pPr>
              <a:buFontTx/>
              <a:buChar char="-"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are you writing for?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Clients = self-help / </a:t>
            </a:r>
            <a:r>
              <a:rPr lang="en-US" sz="3200" dirty="0" err="1"/>
              <a:t>bibliotherapy</a:t>
            </a:r>
            <a:endParaRPr lang="en-US" sz="3200" dirty="0"/>
          </a:p>
          <a:p>
            <a:r>
              <a:rPr lang="en-US" sz="3200" dirty="0"/>
              <a:t>Researchers = scholarly monographs and reference works</a:t>
            </a:r>
          </a:p>
          <a:p>
            <a:r>
              <a:rPr lang="en-US" sz="3200" dirty="0"/>
              <a:t>Students = textbook</a:t>
            </a:r>
          </a:p>
          <a:p>
            <a:r>
              <a:rPr lang="en-US" sz="3200" dirty="0"/>
              <a:t>Clinicians = professional resources and continuing education</a:t>
            </a:r>
          </a:p>
          <a:p>
            <a:pPr>
              <a:buNone/>
            </a:pPr>
            <a:endParaRPr lang="en-US" sz="3200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4953000"/>
            <a:ext cx="8183880" cy="1051560"/>
          </a:xfrm>
        </p:spPr>
        <p:txBody>
          <a:bodyPr/>
          <a:lstStyle/>
          <a:p>
            <a:r>
              <a:rPr lang="en-US" dirty="0"/>
              <a:t>I have an idea… now what?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981200"/>
            <a:ext cx="8183880" cy="2971800"/>
          </a:xfrm>
        </p:spPr>
        <p:txBody>
          <a:bodyPr>
            <a:normAutofit/>
          </a:bodyPr>
          <a:lstStyle/>
          <a:p>
            <a:r>
              <a:rPr lang="en-US" sz="2800" dirty="0"/>
              <a:t>Talk to Published Authors</a:t>
            </a:r>
            <a:endParaRPr lang="en-US" dirty="0"/>
          </a:p>
          <a:p>
            <a:r>
              <a:rPr lang="en-US" sz="2800" dirty="0"/>
              <a:t>Research the Field</a:t>
            </a:r>
          </a:p>
          <a:p>
            <a:r>
              <a:rPr lang="en-US" sz="2800" dirty="0"/>
              <a:t>Attend conferences (and Publishing 101 webinars)</a:t>
            </a:r>
          </a:p>
          <a:p>
            <a:r>
              <a:rPr lang="en-US" dirty="0"/>
              <a:t>Network, network, network</a:t>
            </a:r>
          </a:p>
          <a:p>
            <a:endParaRPr lang="en-US" sz="2800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Selling your idea (&amp; yourself)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2920" y="530352"/>
            <a:ext cx="5516880" cy="4187952"/>
          </a:xfrm>
        </p:spPr>
        <p:txBody>
          <a:bodyPr>
            <a:normAutofit/>
          </a:bodyPr>
          <a:lstStyle/>
          <a:p>
            <a:r>
              <a:rPr lang="en-US" sz="3200" dirty="0"/>
              <a:t>Practice your Material</a:t>
            </a:r>
          </a:p>
          <a:p>
            <a:r>
              <a:rPr lang="en-US" sz="3200" dirty="0"/>
              <a:t>Elevator Pitch</a:t>
            </a:r>
          </a:p>
          <a:p>
            <a:r>
              <a:rPr lang="en-US" sz="3200" dirty="0"/>
              <a:t>Put your idea in Context… </a:t>
            </a:r>
          </a:p>
          <a:p>
            <a:r>
              <a:rPr lang="en-US" sz="3200" dirty="0"/>
              <a:t>And in CLEAR JARGON-FREE ENGLISH!!</a:t>
            </a:r>
          </a:p>
          <a:p>
            <a:endParaRPr lang="en-US" sz="32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Proposal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457200"/>
            <a:ext cx="5410200" cy="5029200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/>
              <a:t>Prospectus components</a:t>
            </a:r>
          </a:p>
          <a:p>
            <a:pPr lvl="1"/>
            <a:r>
              <a:rPr lang="en-US" sz="3200" dirty="0"/>
              <a:t>Cover letter </a:t>
            </a:r>
          </a:p>
          <a:p>
            <a:pPr lvl="1"/>
            <a:r>
              <a:rPr lang="en-US" sz="3200" dirty="0"/>
              <a:t>Table of Contents</a:t>
            </a:r>
          </a:p>
          <a:p>
            <a:pPr lvl="1"/>
            <a:r>
              <a:rPr lang="en-US" sz="3200" dirty="0"/>
              <a:t>Sample chapter</a:t>
            </a:r>
          </a:p>
          <a:p>
            <a:pPr lvl="1"/>
            <a:r>
              <a:rPr lang="en-US" sz="3200" dirty="0"/>
              <a:t>Market &amp; Competition</a:t>
            </a:r>
          </a:p>
          <a:p>
            <a:pPr lvl="1"/>
            <a:r>
              <a:rPr lang="en-US" sz="3200" dirty="0"/>
              <a:t>CV &amp; Bio</a:t>
            </a:r>
          </a:p>
          <a:p>
            <a:pPr lvl="1"/>
            <a:r>
              <a:rPr lang="en-US" sz="3200" dirty="0"/>
              <a:t>Specs (length, timeframe, special issues)</a:t>
            </a:r>
          </a:p>
          <a:p>
            <a:r>
              <a:rPr lang="en-US" sz="3200" dirty="0"/>
              <a:t>Authored vs. Edited book</a:t>
            </a:r>
          </a:p>
          <a:p>
            <a:r>
              <a:rPr lang="en-US" sz="3200" dirty="0"/>
              <a:t>Run it by another set of eyes</a:t>
            </a:r>
          </a:p>
          <a:p>
            <a:r>
              <a:rPr lang="en-US" sz="3200" dirty="0"/>
              <a:t>Contact and submit to publisher</a:t>
            </a:r>
          </a:p>
          <a:p>
            <a:endParaRPr lang="en-US" dirty="0"/>
          </a:p>
        </p:txBody>
      </p:sp>
      <p:pic>
        <p:nvPicPr>
          <p:cNvPr id="7170" name="Picture 2" descr="http://www.papercostmoney.com/wp-content/uploads/2011/04/man-with-pile-of-paper1.jpg"/>
          <p:cNvPicPr>
            <a:picLocks noChangeAspect="1" noChangeArrowheads="1"/>
          </p:cNvPicPr>
          <p:nvPr/>
        </p:nvPicPr>
        <p:blipFill>
          <a:blip r:embed="rId2" cstate="print"/>
          <a:srcRect l="20994" r="23237"/>
          <a:stretch>
            <a:fillRect/>
          </a:stretch>
        </p:blipFill>
        <p:spPr bwMode="auto">
          <a:xfrm>
            <a:off x="5943600" y="1066800"/>
            <a:ext cx="2438400" cy="345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 your target publishers</a:t>
            </a:r>
          </a:p>
        </p:txBody>
      </p:sp>
      <p:pic>
        <p:nvPicPr>
          <p:cNvPr id="1026" name="Picture 2" descr="Routledge: Publisher of Academic Books, Journals and eBook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5225158"/>
            <a:ext cx="659980" cy="26124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53428" y="1161543"/>
            <a:ext cx="144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Springer Publishing Company</a:t>
            </a:r>
          </a:p>
          <a:p>
            <a:endParaRPr lang="en-US" dirty="0"/>
          </a:p>
        </p:txBody>
      </p:sp>
      <p:pic>
        <p:nvPicPr>
          <p:cNvPr id="1053" name="Picture 29" descr="http://a3.twimg.com/profile_images/237078805/springerpub_twitter_bigger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609600"/>
            <a:ext cx="495300" cy="495300"/>
          </a:xfrm>
          <a:prstGeom prst="rect">
            <a:avLst/>
          </a:prstGeom>
          <a:noFill/>
        </p:spPr>
      </p:pic>
      <p:pic>
        <p:nvPicPr>
          <p:cNvPr id="6146" name="Picture 2" descr="New Harbinger Publications Inc. Logo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8520" y="4773303"/>
            <a:ext cx="3962400" cy="486360"/>
          </a:xfrm>
          <a:prstGeom prst="rect">
            <a:avLst/>
          </a:prstGeom>
          <a:noFill/>
        </p:spPr>
      </p:pic>
      <p:pic>
        <p:nvPicPr>
          <p:cNvPr id="6152" name="Picture 8" descr="http://www.springer.com/sgw/img/x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9538" y="-49213"/>
            <a:ext cx="9525" cy="9525"/>
          </a:xfrm>
          <a:prstGeom prst="rect">
            <a:avLst/>
          </a:prstGeom>
          <a:noFill/>
        </p:spPr>
      </p:pic>
      <p:pic>
        <p:nvPicPr>
          <p:cNvPr id="6156" name="Picture 12" descr="http://www.springer.com/sgw/img/x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9375" y="-30163"/>
            <a:ext cx="9525" cy="9525"/>
          </a:xfrm>
          <a:prstGeom prst="rect">
            <a:avLst/>
          </a:prstGeom>
          <a:noFill/>
        </p:spPr>
      </p:pic>
      <p:pic>
        <p:nvPicPr>
          <p:cNvPr id="6158" name="Picture 14" descr="http://www.springer.com/sgw/img/x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9375" y="-30163"/>
            <a:ext cx="9525" cy="9525"/>
          </a:xfrm>
          <a:prstGeom prst="rect">
            <a:avLst/>
          </a:prstGeom>
          <a:noFill/>
        </p:spPr>
      </p:pic>
      <p:pic>
        <p:nvPicPr>
          <p:cNvPr id="6160" name="Picture 16" descr="http://www.springer.com/sgw/img/x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9375" y="-30163"/>
            <a:ext cx="9525" cy="9525"/>
          </a:xfrm>
          <a:prstGeom prst="rect">
            <a:avLst/>
          </a:prstGeom>
          <a:noFill/>
        </p:spPr>
      </p:pic>
      <p:pic>
        <p:nvPicPr>
          <p:cNvPr id="22" name="Picture 21"/>
          <p:cNvPicPr/>
          <p:nvPr/>
        </p:nvPicPr>
        <p:blipFill>
          <a:blip r:embed="rId9" cstate="print"/>
          <a:srcRect l="19266" t="60398" r="68622" b="34097"/>
          <a:stretch>
            <a:fillRect/>
          </a:stretch>
        </p:blipFill>
        <p:spPr bwMode="auto">
          <a:xfrm>
            <a:off x="838200" y="5127892"/>
            <a:ext cx="755855" cy="358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-366246" y="1498377"/>
            <a:ext cx="9829800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0" b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OXFORD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0" b="1" cap="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 press</a:t>
            </a:r>
            <a:r>
              <a:rPr kumimoji="0" lang="en-US" sz="60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6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031" name="Picture 7" descr="NASW Press hom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769" y="700283"/>
            <a:ext cx="648919" cy="33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SWEpress_logo_5405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700283"/>
            <a:ext cx="1028700" cy="60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om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635056"/>
            <a:ext cx="762000" cy="283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13" descr="Cengage Learn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5" descr="Cengage Learni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463" y="688019"/>
            <a:ext cx="1369135" cy="315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90" y="5160898"/>
            <a:ext cx="3162605" cy="292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3" t="18567" r="77492" b="73514"/>
          <a:stretch/>
        </p:blipFill>
        <p:spPr bwMode="auto">
          <a:xfrm>
            <a:off x="6934200" y="609600"/>
            <a:ext cx="1250378" cy="543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Publisher review/approval process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2057400"/>
            <a:ext cx="5867400" cy="3505200"/>
          </a:xfrm>
        </p:spPr>
        <p:txBody>
          <a:bodyPr>
            <a:normAutofit/>
          </a:bodyPr>
          <a:lstStyle/>
          <a:p>
            <a:r>
              <a:rPr lang="en-US" sz="3200" dirty="0"/>
              <a:t>Discussion</a:t>
            </a:r>
          </a:p>
          <a:p>
            <a:r>
              <a:rPr lang="en-US" sz="3200" dirty="0"/>
              <a:t>Submission</a:t>
            </a:r>
          </a:p>
          <a:p>
            <a:r>
              <a:rPr lang="en-US" sz="3200" dirty="0"/>
              <a:t>In-house and peer review</a:t>
            </a:r>
          </a:p>
          <a:p>
            <a:r>
              <a:rPr lang="en-US" sz="3200" dirty="0"/>
              <a:t>Revise &amp; Resubmit</a:t>
            </a:r>
          </a:p>
          <a:p>
            <a:r>
              <a:rPr lang="en-US" sz="3200" dirty="0"/>
              <a:t>Approval &amp; Contract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Publishing process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Proposal review, approval, contract</a:t>
            </a:r>
          </a:p>
          <a:p>
            <a:r>
              <a:rPr lang="en-US" sz="3200" dirty="0"/>
              <a:t>WRITING!</a:t>
            </a:r>
          </a:p>
          <a:p>
            <a:r>
              <a:rPr lang="en-US" sz="3200" dirty="0"/>
              <a:t>Manuscript submission, review, revision, resubmission</a:t>
            </a:r>
          </a:p>
          <a:p>
            <a:r>
              <a:rPr lang="en-US" sz="3200" dirty="0"/>
              <a:t>Publisher’s production process</a:t>
            </a:r>
          </a:p>
          <a:p>
            <a:r>
              <a:rPr lang="en-US" sz="3200" dirty="0"/>
              <a:t>Marketing, Promotion &amp; Sales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Publishing process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803648"/>
          </a:xfrm>
        </p:spPr>
        <p:txBody>
          <a:bodyPr>
            <a:normAutofit/>
          </a:bodyPr>
          <a:lstStyle/>
          <a:p>
            <a:r>
              <a:rPr lang="en-US" sz="3200" dirty="0"/>
              <a:t>Proposal review, approval, contract</a:t>
            </a:r>
          </a:p>
          <a:p>
            <a:r>
              <a:rPr lang="en-US" sz="3200" dirty="0"/>
              <a:t>WRITING!</a:t>
            </a:r>
          </a:p>
          <a:p>
            <a:r>
              <a:rPr lang="en-US" sz="3200" dirty="0"/>
              <a:t>Manuscript submission, review, revision, resubmission</a:t>
            </a:r>
          </a:p>
          <a:p>
            <a:r>
              <a:rPr lang="en-US" sz="3200" dirty="0"/>
              <a:t>Publisher’s production process</a:t>
            </a:r>
          </a:p>
          <a:p>
            <a:r>
              <a:rPr lang="en-US" sz="3200" dirty="0"/>
              <a:t>Marketing, Promotion &amp; Sales</a:t>
            </a:r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2719</TotalTime>
  <Words>416</Words>
  <Application>Microsoft Office PowerPoint</Application>
  <PresentationFormat>On-screen Show (4:3)</PresentationFormat>
  <Paragraphs>89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Verdana</vt:lpstr>
      <vt:lpstr>Wingdings 2</vt:lpstr>
      <vt:lpstr>Aspect</vt:lpstr>
      <vt:lpstr>Big Picture Questions</vt:lpstr>
      <vt:lpstr>Who are you writing for?</vt:lpstr>
      <vt:lpstr>I have an idea… now what?</vt:lpstr>
      <vt:lpstr>Selling your idea (&amp; yourself)</vt:lpstr>
      <vt:lpstr>The Proposal</vt:lpstr>
      <vt:lpstr>Identify your target publishers</vt:lpstr>
      <vt:lpstr>Publisher review/approval process</vt:lpstr>
      <vt:lpstr>Publishing process</vt:lpstr>
      <vt:lpstr>Publishing process</vt:lpstr>
      <vt:lpstr>Some Publishing Myths</vt:lpstr>
      <vt:lpstr>Write a book… I’m just a student?!</vt:lpstr>
      <vt:lpstr>Write a book…what good will that do me?!</vt:lpstr>
      <vt:lpstr>Publishing opportunities for all</vt:lpstr>
    </vt:vector>
  </TitlesOfParts>
  <Company>Taylor and Francis Books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Book Publishing 101</dc:title>
  <dc:creator>blissd</dc:creator>
  <cp:lastModifiedBy>BLISS, Dana</cp:lastModifiedBy>
  <cp:revision>94</cp:revision>
  <dcterms:created xsi:type="dcterms:W3CDTF">2010-03-10T02:38:01Z</dcterms:created>
  <dcterms:modified xsi:type="dcterms:W3CDTF">2021-09-21T02:29:44Z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e5cb09a-2992-49d6-8ac9-5f63e7b1ad2f_Enabled">
    <vt:lpwstr>true</vt:lpwstr>
  </property>
  <property fmtid="{D5CDD505-2E9C-101B-9397-08002B2CF9AE}" pid="3" name="MSIP_Label_be5cb09a-2992-49d6-8ac9-5f63e7b1ad2f_SetDate">
    <vt:lpwstr>2020-11-05T01:44:52Z</vt:lpwstr>
  </property>
  <property fmtid="{D5CDD505-2E9C-101B-9397-08002B2CF9AE}" pid="4" name="MSIP_Label_be5cb09a-2992-49d6-8ac9-5f63e7b1ad2f_Method">
    <vt:lpwstr>Standard</vt:lpwstr>
  </property>
  <property fmtid="{D5CDD505-2E9C-101B-9397-08002B2CF9AE}" pid="5" name="MSIP_Label_be5cb09a-2992-49d6-8ac9-5f63e7b1ad2f_Name">
    <vt:lpwstr>Controlled</vt:lpwstr>
  </property>
  <property fmtid="{D5CDD505-2E9C-101B-9397-08002B2CF9AE}" pid="6" name="MSIP_Label_be5cb09a-2992-49d6-8ac9-5f63e7b1ad2f_SiteId">
    <vt:lpwstr>91761b62-4c45-43f5-9f0e-be8ad9b551ff</vt:lpwstr>
  </property>
  <property fmtid="{D5CDD505-2E9C-101B-9397-08002B2CF9AE}" pid="7" name="MSIP_Label_be5cb09a-2992-49d6-8ac9-5f63e7b1ad2f_ActionId">
    <vt:lpwstr>150a3edc-3856-45bb-9a6d-372257f0e245</vt:lpwstr>
  </property>
  <property fmtid="{D5CDD505-2E9C-101B-9397-08002B2CF9AE}" pid="8" name="MSIP_Label_be5cb09a-2992-49d6-8ac9-5f63e7b1ad2f_ContentBits">
    <vt:lpwstr>0</vt:lpwstr>
  </property>
</Properties>
</file>