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5"/>
    <p:sldMasterId id="2147483693" r:id="rId6"/>
  </p:sldMasterIdLst>
  <p:notesMasterIdLst>
    <p:notesMasterId r:id="rId15"/>
  </p:notesMasterIdLst>
  <p:sldIdLst>
    <p:sldId id="257" r:id="rId7"/>
    <p:sldId id="302" r:id="rId8"/>
    <p:sldId id="301" r:id="rId9"/>
    <p:sldId id="300" r:id="rId10"/>
    <p:sldId id="297" r:id="rId11"/>
    <p:sldId id="298" r:id="rId12"/>
    <p:sldId id="299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935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5A"/>
    <a:srgbClr val="00A788"/>
    <a:srgbClr val="FFFFFF"/>
    <a:srgbClr val="626262"/>
    <a:srgbClr val="FBBB10"/>
    <a:srgbClr val="923D9D"/>
    <a:srgbClr val="1E5DF8"/>
    <a:srgbClr val="67C04D"/>
    <a:srgbClr val="FF9D1B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8"/>
    <p:restoredTop sz="94569"/>
  </p:normalViewPr>
  <p:slideViewPr>
    <p:cSldViewPr snapToGrid="0" snapToObjects="1">
      <p:cViewPr varScale="1">
        <p:scale>
          <a:sx n="62" d="100"/>
          <a:sy n="62" d="100"/>
        </p:scale>
        <p:origin x="708" y="56"/>
      </p:cViewPr>
      <p:guideLst>
        <p:guide orient="horz" pos="323"/>
        <p:guide pos="325"/>
        <p:guide orient="horz" pos="3974"/>
        <p:guide pos="7355"/>
        <p:guide pos="3840"/>
        <p:guide orient="horz" pos="935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9A4A-3203-D544-A0F2-9B4A7A1B021E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BA1D-A00F-DB41-84DA-BE26C485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3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6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B072-72CF-1C40-B877-21E5CEBA2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D1E7-8B1F-D946-9EA0-75154BBC3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8150-BEED-E945-B6E4-F6CD3807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82C58-D660-AD47-AF9F-954FD355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CB9B-FCB0-264B-94D0-EE3CD172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3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BA14-FE06-4A43-98F2-C87E0AFE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8C993-43D3-7F4E-AEEB-512FEF551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4204F-97EA-EE44-B8C1-5464FD71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6E223-6803-2E4A-9D70-A8BF71CD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37D3D-FE33-0E4E-91AF-5DB104EA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6243A-AB18-464B-BBF3-E37D451F0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5664-D28E-CF49-BB8B-FEE1E6CD7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D5783-2F16-B64E-92E3-CA167D5E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12837-CA79-5E44-A7DA-E272E69D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7BF4-529D-4C4E-AEDA-A619B89E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0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67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B072-72CF-1C40-B877-21E5CEBA2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D1E7-8B1F-D946-9EA0-75154BBC3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8150-BEED-E945-B6E4-F6CD3807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82C58-D660-AD47-AF9F-954FD355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CB9B-FCB0-264B-94D0-EE3CD172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8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6ABD-40DD-FD44-AB9B-993C564E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9726-309D-744E-8292-E59CAB9ED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3C7B9-D853-6645-98F1-728FEACE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9041F-B5E4-514F-92ED-0C2C5035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4A3E8-8955-B543-8084-BD41F50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4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41C4-5D31-374D-BE43-B3AA368D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314EB-4D68-1444-BC9C-A34384D83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67198-6377-A741-ADF1-9FFC392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7BB81-DA33-CC42-8437-57A944CF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B3EC7-65D7-4747-A4DC-F8352CE0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562F-F140-0140-A419-30F3211C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2A49-5966-2E43-A80F-D5748512B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68677-F1F1-FB4B-A32D-6649212F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CAD85-AD78-274B-B64A-0171F338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C752D-8ED8-A14C-825E-6679DCC1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25468-BEA8-DD41-8DFB-6BD0A69F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1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7D84-742B-AF49-AB54-5887C7A1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CB391-4DEA-9A4D-96B6-B4DE1123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8EE52-DD99-2040-8289-1C7101D33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D0E1D-6DBE-E844-8204-5FAD31420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96C17-76D5-134A-A3E7-6B379FD4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1A742-045B-EA47-A991-5CA7F19A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FF62F-7DC6-6341-8C73-69D0E638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605E4-CCA2-7845-8236-8C85A139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93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2551-87ED-1145-899B-14648338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69918-788F-C84A-8D58-9BA36FB7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3C172-32C8-3848-8760-BE9088A3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B4072-961C-7846-B23C-8D9CA6D7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3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8DEBF-4F9A-5A49-87C1-094E1414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4351A-1823-4143-89C9-7B72012F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4A6A2-D2D4-B741-8D8B-C300F38A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3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6ABD-40DD-FD44-AB9B-993C564E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9726-309D-744E-8292-E59CAB9ED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3C7B9-D853-6645-98F1-728FEACE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9041F-B5E4-514F-92ED-0C2C5035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4A3E8-8955-B543-8084-BD41F505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48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676D-7FF5-6B48-9BA6-506C341E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1D85-F02B-8D40-9794-B8162CF06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00496-CED3-CD43-8000-AD1E57C2A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1E8EE-D1E1-9840-B7E3-30303107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2DB1E-ED49-544A-99AE-6B010986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C663D-A6A1-C049-82BF-BB43284F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39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066F-1A27-214D-AA69-E2D478BE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F92F70-8ADF-0147-B084-E13BCACF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DAF18-3F19-004C-9464-F0901BCFA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72E79-D05B-9A46-B2E5-62A187FA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AB958-190D-5A4F-971C-88045BD2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CDC9E-61A6-DB4A-AA96-63505E09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9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BA14-FE06-4A43-98F2-C87E0AFE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8C993-43D3-7F4E-AEEB-512FEF551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4204F-97EA-EE44-B8C1-5464FD71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6E223-6803-2E4A-9D70-A8BF71CD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37D3D-FE33-0E4E-91AF-5DB104EA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51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6243A-AB18-464B-BBF3-E37D451F0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5664-D28E-CF49-BB8B-FEE1E6CD7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D5783-2F16-B64E-92E3-CA167D5E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12837-CA79-5E44-A7DA-E272E69D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7BF4-529D-4C4E-AEDA-A619B89E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1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41C4-5D31-374D-BE43-B3AA368D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314EB-4D68-1444-BC9C-A34384D83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67198-6377-A741-ADF1-9FFC392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7BB81-DA33-CC42-8437-57A944CF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B3EC7-65D7-4747-A4DC-F8352CE0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562F-F140-0140-A419-30F3211C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2A49-5966-2E43-A80F-D5748512B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68677-F1F1-FB4B-A32D-6649212F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CAD85-AD78-274B-B64A-0171F338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C752D-8ED8-A14C-825E-6679DCC1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25468-BEA8-DD41-8DFB-6BD0A69F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7D84-742B-AF49-AB54-5887C7A1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CB391-4DEA-9A4D-96B6-B4DE1123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8EE52-DD99-2040-8289-1C7101D33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D0E1D-6DBE-E844-8204-5FAD31420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96C17-76D5-134A-A3E7-6B379FD4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1A742-045B-EA47-A991-5CA7F19A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FF62F-7DC6-6341-8C73-69D0E638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605E4-CCA2-7845-8236-8C85A139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8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2551-87ED-1145-899B-14648338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69918-788F-C84A-8D58-9BA36FB7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3C172-32C8-3848-8760-BE9088A3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B4072-961C-7846-B23C-8D9CA6D7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8DEBF-4F9A-5A49-87C1-094E1414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4351A-1823-4143-89C9-7B72012F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4A6A2-D2D4-B741-8D8B-C300F38A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676D-7FF5-6B48-9BA6-506C341E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1D85-F02B-8D40-9794-B8162CF06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00496-CED3-CD43-8000-AD1E57C2A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1E8EE-D1E1-9840-B7E3-30303107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2DB1E-ED49-544A-99AE-6B010986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C663D-A6A1-C049-82BF-BB43284F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3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066F-1A27-214D-AA69-E2D478BE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F92F70-8ADF-0147-B084-E13BCACF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DAF18-3F19-004C-9464-F0901BCFA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72E79-D05B-9A46-B2E5-62A187FA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AB958-190D-5A4F-971C-88045BD2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CDC9E-61A6-DB4A-AA96-63505E09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7F3CA-E01B-4C43-8A76-027D47E2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B0252-3E65-DC42-B3DE-058C90403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A1CE-619B-C541-8A9D-23B7D97EC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1B5E-096D-8841-908E-CAE929DE5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225D-B267-A642-8303-E19E1CEAA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9916E3-C154-EB4F-8622-FF5F0CBA69E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9"/>
            <a:ext cx="2131790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3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0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7F3CA-E01B-4C43-8A76-027D47E2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B0252-3E65-DC42-B3DE-058C90403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A1CE-619B-C541-8A9D-23B7D97EC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B545-9C04-CE49-B017-EA374FEADA23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1B5E-096D-8841-908E-CAE929DE5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225D-B267-A642-8303-E19E1CEAA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7E16-14C7-3A49-8984-80E6596A5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ri.org/opportunity/esrc-postdoctoral-fellowshi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ri.org/opportunity/esrc-new-investigator-gra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ri.org/opportunity/esrc-postdoctoral-fellowships/" TargetMode="External"/><Relationship Id="rId2" Type="http://schemas.openxmlformats.org/officeDocument/2006/relationships/hyperlink" Target="https://www.ukri.org/our-work/developing-people-and-skills/develop-your-research-career/find-fellowships-and-other-funding-for-research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kri.org/our-work/developing-people-and-skills/future-leaders-fellowship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7F5DED-8808-ED4A-B8C7-5C2B89EE027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9" y="412404"/>
            <a:ext cx="3837214" cy="9715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88649" y="3296255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Annette Ewence 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ESRC Mental Health Portfolio Lead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906953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UKRI and ECR</a:t>
            </a:r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A953-00ED-4BD4-B2DC-E9125AE1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Early career researchers: </a:t>
            </a:r>
            <a:br>
              <a:rPr lang="en-GB" altLang="en-US" dirty="0">
                <a:ea typeface="ＭＳ Ｐゴシック" panose="020B0600070205080204" pitchFamily="34" charset="-128"/>
              </a:rPr>
            </a:br>
            <a:r>
              <a:rPr lang="en-GB" altLang="en-US" dirty="0">
                <a:ea typeface="ＭＳ Ｐゴシック" panose="020B0600070205080204" pitchFamily="34" charset="-128"/>
              </a:rPr>
              <a:t>Fellowships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07C5-36C2-43AF-BCE6-A590ADC5B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685800">
              <a:buFont typeface="Wingdings" panose="05000000000000000000" pitchFamily="2" charset="2"/>
              <a:buChar char="Ø"/>
            </a:pPr>
            <a:r>
              <a:rPr lang="en-GB" sz="2800" dirty="0">
                <a:hlinkClick r:id="rId2"/>
              </a:rPr>
              <a:t>ESRC postdoctoral fellowship</a:t>
            </a:r>
            <a:r>
              <a:rPr lang="en-GB" sz="2800" dirty="0"/>
              <a:t> </a:t>
            </a:r>
            <a:r>
              <a:rPr lang="en-GB" altLang="en-US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Scheme</a:t>
            </a:r>
            <a:endParaRPr lang="en-GB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2" indent="-430213">
              <a:lnSpc>
                <a:spcPct val="100000"/>
              </a:lnSpc>
              <a:spcBef>
                <a:spcPts val="1200"/>
              </a:spcBef>
            </a:pPr>
            <a:r>
              <a:rPr lang="en-GB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Around 90 awards a year </a:t>
            </a:r>
          </a:p>
          <a:p>
            <a:pPr lvl="2" indent="-430213">
              <a:lnSpc>
                <a:spcPct val="100000"/>
              </a:lnSpc>
              <a:spcBef>
                <a:spcPts val="1200"/>
              </a:spcBef>
            </a:pPr>
            <a:r>
              <a:rPr lang="en-GB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Within 12 months of submitting PhD</a:t>
            </a:r>
          </a:p>
          <a:p>
            <a:pPr lvl="2" indent="-430213">
              <a:lnSpc>
                <a:spcPct val="100000"/>
              </a:lnSpc>
              <a:spcBef>
                <a:spcPts val="1200"/>
              </a:spcBef>
            </a:pPr>
            <a:r>
              <a:rPr lang="en-GB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Aim is to consolidate work undertaken through a PhD </a:t>
            </a:r>
          </a:p>
          <a:p>
            <a:pPr lvl="3" indent="-430213">
              <a:lnSpc>
                <a:spcPct val="100000"/>
              </a:lnSpc>
              <a:spcBef>
                <a:spcPts val="1200"/>
              </a:spcBef>
            </a:pPr>
            <a:r>
              <a:rPr lang="en-GB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i.e. publications, dissemination, further skill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96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C3C2-19A6-46D0-B5B9-60610655B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Early career researchers: </a:t>
            </a:r>
            <a:br>
              <a:rPr lang="en-GB" altLang="en-US" dirty="0">
                <a:ea typeface="ＭＳ Ｐゴシック" panose="020B0600070205080204" pitchFamily="34" charset="-128"/>
              </a:rPr>
            </a:br>
            <a:r>
              <a:rPr lang="en-GB" altLang="en-US" dirty="0">
                <a:ea typeface="ＭＳ Ｐゴシック" panose="020B0600070205080204" pitchFamily="34" charset="-128"/>
              </a:rPr>
              <a:t>Transition to independent researcher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A6E6-839B-4670-99F8-526490F4E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627063" algn="just">
              <a:buFont typeface="Wingdings" panose="05000000000000000000" pitchFamily="2" charset="2"/>
              <a:buChar char="Ø"/>
              <a:defRPr/>
            </a:pPr>
            <a:r>
              <a:rPr lang="en-GB" dirty="0">
                <a:hlinkClick r:id="rId2"/>
              </a:rPr>
              <a:t>ESRC new investigator grant</a:t>
            </a:r>
            <a:endParaRPr lang="en-GB" sz="2400" dirty="0"/>
          </a:p>
          <a:p>
            <a:pPr marL="969962" lvl="1" indent="-342900" algn="just"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altLang="en-US" dirty="0">
                <a:solidFill>
                  <a:schemeClr val="tx1"/>
                </a:solidFill>
                <a:ea typeface="ＭＳ Ｐゴシック" pitchFamily="34" charset="-128"/>
              </a:rPr>
              <a:t>To provide early career researchers with the opportunity to lead their first major research grant and gain experience managing a team</a:t>
            </a:r>
          </a:p>
          <a:p>
            <a:pPr marL="969962" lvl="1" indent="-342900" algn="just"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altLang="en-US" dirty="0">
                <a:solidFill>
                  <a:schemeClr val="tx1"/>
                </a:solidFill>
                <a:ea typeface="ＭＳ Ｐゴシック" pitchFamily="34" charset="-128"/>
              </a:rPr>
              <a:t>Aim to support those making the transition to independent researcher </a:t>
            </a:r>
          </a:p>
          <a:p>
            <a:pPr marL="969962" lvl="1" indent="-342900" algn="just"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altLang="en-US" dirty="0">
                <a:solidFill>
                  <a:schemeClr val="tx1"/>
                </a:solidFill>
                <a:ea typeface="ＭＳ Ｐゴシック" pitchFamily="34" charset="-128"/>
              </a:rPr>
              <a:t>Applications between £100,000 to £300,000</a:t>
            </a:r>
          </a:p>
          <a:p>
            <a:pPr marL="969962" lvl="1" indent="-342900" algn="just"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altLang="en-US" dirty="0">
                <a:solidFill>
                  <a:schemeClr val="tx1"/>
                </a:solidFill>
                <a:ea typeface="ＭＳ Ｐゴシック" pitchFamily="34" charset="-128"/>
              </a:rPr>
              <a:t>Must include a skill development plan</a:t>
            </a:r>
          </a:p>
          <a:p>
            <a:pPr marL="969962" lvl="1" indent="-342900"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altLang="en-US" dirty="0">
                <a:solidFill>
                  <a:schemeClr val="tx1"/>
                </a:solidFill>
                <a:ea typeface="ＭＳ Ｐゴシック" pitchFamily="34" charset="-128"/>
              </a:rPr>
              <a:t>Applicant to demonstrate eligibility based on individual circumstances (in recognition of increased diversity of career paths)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18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B0BD-C2B2-46F4-B690-04564FAD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Working across UKRI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0532-5C9E-4705-B7A2-0766BEEB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685800">
              <a:buFont typeface="Wingdings" panose="05000000000000000000" pitchFamily="2" charset="2"/>
              <a:buChar char="Ø"/>
            </a:pPr>
            <a:r>
              <a:rPr lang="en-GB" sz="2800" dirty="0">
                <a:hlinkClick r:id="rId2"/>
              </a:rPr>
              <a:t>Find fellowships and other funding for researchers</a:t>
            </a:r>
            <a:endParaRPr lang="en-GB" sz="2800" dirty="0">
              <a:hlinkClick r:id="rId3"/>
            </a:endParaRPr>
          </a:p>
          <a:p>
            <a:pPr lvl="1" indent="-685800">
              <a:buFont typeface="Wingdings" panose="05000000000000000000" pitchFamily="2" charset="2"/>
              <a:buChar char="Ø"/>
            </a:pPr>
            <a:r>
              <a:rPr lang="en-GB" altLang="en-US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UKRI </a:t>
            </a:r>
            <a:r>
              <a:rPr lang="en-GB" sz="2800" dirty="0">
                <a:hlinkClick r:id="rId4"/>
              </a:rPr>
              <a:t>Future Leaders Fellowships</a:t>
            </a:r>
            <a:endParaRPr lang="en-GB" altLang="en-US" sz="28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176338" lvl="1" indent="-457200"/>
            <a:r>
              <a:rPr lang="en-GB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550 fellows over three years (six funding rounds)</a:t>
            </a:r>
          </a:p>
          <a:p>
            <a:pPr marL="1176338" lvl="1" indent="-457200"/>
            <a:r>
              <a:rPr lang="en-GB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Support for researchers and innovators in universities, UK registered businesses and other research and user environments </a:t>
            </a:r>
          </a:p>
          <a:p>
            <a:pPr marL="1176338" lvl="1" indent="-457200"/>
            <a:r>
              <a:rPr lang="en-GB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4 years with option of extending for 3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70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AD6F-E250-4948-89E8-13AB0787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and culture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80B81-CC55-49C2-BF45-B46138EEE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On 1 July 2020, the government published its </a:t>
            </a: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Research and Development (R&amp;D) Roadmap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.</a:t>
            </a:r>
            <a:endParaRPr lang="en-GB" sz="2000" b="0" i="0" dirty="0">
              <a:solidFill>
                <a:schemeClr val="tx1"/>
              </a:solidFill>
              <a:effectLst/>
              <a:latin typeface="+mn-lt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Within the R&amp;D Roadmap, the government committed to developing a new </a:t>
            </a: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R&amp;D People and Culture Strategy.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The R&amp;D People and Culture Strategy seeks to create a more </a:t>
            </a: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inclusive, dynamic, productive and sustainable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research and development sector in the UK.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UKRI is </a:t>
            </a:r>
            <a:r>
              <a:rPr lang="en-GB" sz="2000" b="1" i="0" dirty="0">
                <a:solidFill>
                  <a:schemeClr val="tx1"/>
                </a:solidFill>
                <a:effectLst/>
                <a:latin typeface="+mn-lt"/>
              </a:rPr>
              <a:t>delivering new initiatives 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+mn-lt"/>
              </a:rPr>
              <a:t>that build upon work in our councils, our centres, institutes and units, and the work that we fund.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1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0836-E719-423D-9A75-537CAB23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and culture strategy: </a:t>
            </a:r>
            <a:br>
              <a:rPr lang="en-GB" dirty="0"/>
            </a:br>
            <a:r>
              <a:rPr lang="en-GB" dirty="0"/>
              <a:t>ECR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D99E-9E27-4AC5-9EF3-99E19FF80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4961"/>
          </a:xfrm>
        </p:spPr>
        <p:txBody>
          <a:bodyPr>
            <a:noAutofit/>
          </a:bodyPr>
          <a:lstStyle/>
          <a:p>
            <a:pPr marL="0" indent="0" algn="l">
              <a:lnSpc>
                <a:spcPct val="110000"/>
              </a:lnSpc>
              <a:spcBef>
                <a:spcPts val="500"/>
              </a:spcBef>
              <a:buNone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People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Career paths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and routes into R&amp;D careers need to be </a:t>
            </a: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broadened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Barriers to mobility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across the sector and disciplines need to be </a:t>
            </a: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removed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Leaders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at all levels need to have the </a:t>
            </a: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right skills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to support their teams in </a:t>
            </a: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developing their careers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, and to lead them through major transitions and transformations.</a:t>
            </a:r>
          </a:p>
          <a:p>
            <a:pPr marL="0" indent="0" algn="l">
              <a:lnSpc>
                <a:spcPct val="110000"/>
              </a:lnSpc>
              <a:spcBef>
                <a:spcPts val="500"/>
              </a:spcBef>
              <a:buNone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Culture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Recognition and reward </a:t>
            </a: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of all the people and activities that support excellent research and innovation.</a:t>
            </a:r>
          </a:p>
          <a:p>
            <a:pPr marL="0" indent="0" algn="l">
              <a:lnSpc>
                <a:spcPct val="110000"/>
              </a:lnSpc>
              <a:spcBef>
                <a:spcPts val="500"/>
              </a:spcBef>
              <a:buNone/>
            </a:pPr>
            <a:r>
              <a:rPr lang="en-GB" sz="1800" b="1" i="0" dirty="0">
                <a:solidFill>
                  <a:schemeClr val="tx1"/>
                </a:solidFill>
                <a:effectLst/>
                <a:latin typeface="+mj-lt"/>
              </a:rPr>
              <a:t>Talent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sz="1800" b="0" i="0" dirty="0">
                <a:solidFill>
                  <a:schemeClr val="tx1"/>
                </a:solidFill>
                <a:effectLst/>
                <a:latin typeface="+mj-lt"/>
              </a:rPr>
              <a:t>As 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global competition for talent intensifies, we recognise that there are areas of </a:t>
            </a:r>
            <a:r>
              <a:rPr lang="en-GB" sz="1800" b="1" dirty="0">
                <a:solidFill>
                  <a:schemeClr val="tx1"/>
                </a:solidFill>
                <a:latin typeface="+mj-lt"/>
              </a:rPr>
              <a:t>research and career stages 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where </a:t>
            </a:r>
            <a:r>
              <a:rPr lang="en-GB" sz="1800" b="1" dirty="0">
                <a:solidFill>
                  <a:schemeClr val="tx1"/>
                </a:solidFill>
                <a:latin typeface="+mj-lt"/>
              </a:rPr>
              <a:t>support can be improved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350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A029-7867-4337-BDE4-3338F12C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and culture strategy: </a:t>
            </a:r>
            <a:br>
              <a:rPr lang="en-GB" dirty="0"/>
            </a:br>
            <a:r>
              <a:rPr lang="en-GB" dirty="0"/>
              <a:t>ECR Commitments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6807E-2108-4F35-8E45-633742F1C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Develop a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New Deal for post-graduate research students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, starting later this year with a cross-sectoral consultation led by UKRI.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Conduct a review of youth engagement and its impacts to encourage more diverse, young people into research and innovation careers.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Provide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support for flexible, cross-sector training programmes 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to encourage more movement &amp; collaboration between academia, industry and the third sector.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Better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support interdisciplinary approaches 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and design a pilot to help researchers acquire skills and knowledge beyond their own discipline.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UKRI to undertake a comprehensive review of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how we use expert peer review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Ensure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leadership and management skills 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are actively developed and supported in talent programmes and in grant holders’ terms.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</a:pP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Support the UK National Academies to set up a ‘Young Academy’, and interdisciplinary forum for </a:t>
            </a:r>
            <a:r>
              <a:rPr lang="en-GB" b="1" i="0" dirty="0">
                <a:solidFill>
                  <a:schemeClr val="tx1"/>
                </a:solidFill>
                <a:effectLst/>
                <a:latin typeface="+mn-lt"/>
              </a:rPr>
              <a:t>early career researchers</a:t>
            </a:r>
            <a:r>
              <a:rPr lang="en-GB" b="0" i="0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63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7F5DED-8808-ED4A-B8C7-5C2B89EE027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9" y="412404"/>
            <a:ext cx="3837214" cy="971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83165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845812-060B-2B47-85DB-D3E36496A747}"/>
              </a:ext>
            </a:extLst>
          </p:cNvPr>
          <p:cNvSpPr/>
          <p:nvPr/>
        </p:nvSpPr>
        <p:spPr>
          <a:xfrm>
            <a:off x="973969" y="5904254"/>
            <a:ext cx="4306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ESRC: Economic and Social Research Council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43F6E6-100D-2C41-B88D-6E6DE4CF37C5}"/>
              </a:ext>
            </a:extLst>
          </p:cNvPr>
          <p:cNvSpPr/>
          <p:nvPr/>
        </p:nvSpPr>
        <p:spPr>
          <a:xfrm>
            <a:off x="9166604" y="5888971"/>
            <a:ext cx="27346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@ESRC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E264E8-2918-5A44-AA9D-9820E8B70A80}"/>
              </a:ext>
            </a:extLst>
          </p:cNvPr>
          <p:cNvSpPr/>
          <p:nvPr/>
        </p:nvSpPr>
        <p:spPr>
          <a:xfrm>
            <a:off x="5890369" y="5905772"/>
            <a:ext cx="3276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Economic and Social Research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10521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ESR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FF5959"/>
      </a:accent1>
      <a:accent2>
        <a:srgbClr val="CB3464"/>
      </a:accent2>
      <a:accent3>
        <a:srgbClr val="00A788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master without logo">
  <a:themeElements>
    <a:clrScheme name="ESR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FF5959"/>
      </a:accent1>
      <a:accent2>
        <a:srgbClr val="CB3464"/>
      </a:accent2>
      <a:accent3>
        <a:srgbClr val="00A788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13765DDCCA944BDAF18E345A62604" ma:contentTypeVersion="12" ma:contentTypeDescription="Create a new document." ma:contentTypeScope="" ma:versionID="255b9cd4d12b1d31bca11d7f468c4f63">
  <xsd:schema xmlns:xsd="http://www.w3.org/2001/XMLSchema" xmlns:xs="http://www.w3.org/2001/XMLSchema" xmlns:p="http://schemas.microsoft.com/office/2006/metadata/properties" xmlns:ns2="48e0f305-0833-4064-b89c-843767a08121" xmlns:ns3="154b7784-2a4d-43a1-add6-883e3a668ced" targetNamespace="http://schemas.microsoft.com/office/2006/metadata/properties" ma:root="true" ma:fieldsID="5d6e8b3a0620d676ac69b4505532e51b" ns2:_="" ns3:_="">
    <xsd:import namespace="48e0f305-0833-4064-b89c-843767a08121"/>
    <xsd:import namespace="154b7784-2a4d-43a1-add6-883e3a668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0f305-0833-4064-b89c-843767a08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b7784-2a4d-43a1-add6-883e3a668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841D35A-1DF9-48A4-ABC7-497F05DF8390}">
  <ds:schemaRefs>
    <ds:schemaRef ds:uri="http://purl.org/dc/elements/1.1/"/>
    <ds:schemaRef ds:uri="http://schemas.microsoft.com/office/2006/metadata/properties"/>
    <ds:schemaRef ds:uri="http://purl.org/dc/terms/"/>
    <ds:schemaRef ds:uri="1592e4ae-ebca-45d1-99bb-f3c4aa0ca0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78DD48-1149-435A-B933-8E06BD6F7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1219EF-C254-4B74-8678-36FD53E12673}"/>
</file>

<file path=customXml/itemProps4.xml><?xml version="1.0" encoding="utf-8"?>
<ds:datastoreItem xmlns:ds="http://schemas.openxmlformats.org/officeDocument/2006/customXml" ds:itemID="{CCFCFD1D-5841-42E1-A0FE-2C2DB9DE911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4402</TotalTime>
  <Words>555</Words>
  <Application>Microsoft Office PowerPoint</Application>
  <PresentationFormat>Widescreen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Font and logo master</vt:lpstr>
      <vt:lpstr>Font master without logo</vt:lpstr>
      <vt:lpstr>PowerPoint Presentation</vt:lpstr>
      <vt:lpstr>Early career researchers:  Fellowships</vt:lpstr>
      <vt:lpstr>Early career researchers:  Transition to independent researcher</vt:lpstr>
      <vt:lpstr>Working across UKRI</vt:lpstr>
      <vt:lpstr>People and culture strategy</vt:lpstr>
      <vt:lpstr>People and culture strategy:  ECR Goals</vt:lpstr>
      <vt:lpstr>People and culture strategy:  ECR Commitments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Annette Ewence UKRI ESRC</cp:lastModifiedBy>
  <cp:revision>153</cp:revision>
  <dcterms:created xsi:type="dcterms:W3CDTF">2019-09-17T08:04:08Z</dcterms:created>
  <dcterms:modified xsi:type="dcterms:W3CDTF">2021-11-16T12:55:38Z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0x010100A1B13765DDCCA944BDAF18E345A62604</vt:lpwstr>
  </property>
</Properties>
</file>