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10" r:id="rId3"/>
    <p:sldId id="302" r:id="rId4"/>
    <p:sldId id="315" r:id="rId5"/>
    <p:sldId id="303" r:id="rId6"/>
    <p:sldId id="314" r:id="rId7"/>
    <p:sldId id="311" r:id="rId8"/>
    <p:sldId id="307" r:id="rId9"/>
    <p:sldId id="312" r:id="rId10"/>
    <p:sldId id="313" r:id="rId11"/>
    <p:sldId id="309" r:id="rId12"/>
    <p:sldId id="316" r:id="rId13"/>
    <p:sldId id="317" r:id="rId14"/>
    <p:sldId id="318"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1F1AB-6DEC-BF4B-8EEA-B2FE8E23C95A}" v="25" dt="2022-01-17T10:30:12.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73899" autoAdjust="0"/>
  </p:normalViewPr>
  <p:slideViewPr>
    <p:cSldViewPr snapToGrid="0">
      <p:cViewPr varScale="1">
        <p:scale>
          <a:sx n="79" d="100"/>
          <a:sy n="79" d="100"/>
        </p:scale>
        <p:origin x="18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8067DA5-3F45-42E3-8A41-3D83D2D3FEC3}" type="datetimeFigureOut">
              <a:rPr lang="en-GB" smtClean="0"/>
              <a:t>16/01/2022</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4244C8B-19DD-4D47-9DC2-CF30B3482569}" type="slidenum">
              <a:rPr lang="en-GB" smtClean="0"/>
              <a:t>‹#›</a:t>
            </a:fld>
            <a:endParaRPr lang="en-GB"/>
          </a:p>
        </p:txBody>
      </p:sp>
    </p:spTree>
    <p:extLst>
      <p:ext uri="{BB962C8B-B14F-4D97-AF65-F5344CB8AC3E}">
        <p14:creationId xmlns:p14="http://schemas.microsoft.com/office/powerpoint/2010/main" val="303377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244C8B-19DD-4D47-9DC2-CF30B3482569}" type="slidenum">
              <a:rPr lang="en-GB" smtClean="0"/>
              <a:t>1</a:t>
            </a:fld>
            <a:endParaRPr lang="en-GB"/>
          </a:p>
        </p:txBody>
      </p:sp>
    </p:spTree>
    <p:extLst>
      <p:ext uri="{BB962C8B-B14F-4D97-AF65-F5344CB8AC3E}">
        <p14:creationId xmlns:p14="http://schemas.microsoft.com/office/powerpoint/2010/main" val="136396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10</a:t>
            </a:fld>
            <a:endParaRPr lang="en-GB"/>
          </a:p>
        </p:txBody>
      </p:sp>
    </p:spTree>
    <p:extLst>
      <p:ext uri="{BB962C8B-B14F-4D97-AF65-F5344CB8AC3E}">
        <p14:creationId xmlns:p14="http://schemas.microsoft.com/office/powerpoint/2010/main" val="125630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11</a:t>
            </a:fld>
            <a:endParaRPr lang="en-GB"/>
          </a:p>
        </p:txBody>
      </p:sp>
    </p:spTree>
    <p:extLst>
      <p:ext uri="{BB962C8B-B14F-4D97-AF65-F5344CB8AC3E}">
        <p14:creationId xmlns:p14="http://schemas.microsoft.com/office/powerpoint/2010/main" val="150300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12</a:t>
            </a:fld>
            <a:endParaRPr lang="en-GB"/>
          </a:p>
        </p:txBody>
      </p:sp>
    </p:spTree>
    <p:extLst>
      <p:ext uri="{BB962C8B-B14F-4D97-AF65-F5344CB8AC3E}">
        <p14:creationId xmlns:p14="http://schemas.microsoft.com/office/powerpoint/2010/main" val="230380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13</a:t>
            </a:fld>
            <a:endParaRPr lang="en-GB"/>
          </a:p>
        </p:txBody>
      </p:sp>
    </p:spTree>
    <p:extLst>
      <p:ext uri="{BB962C8B-B14F-4D97-AF65-F5344CB8AC3E}">
        <p14:creationId xmlns:p14="http://schemas.microsoft.com/office/powerpoint/2010/main" val="208545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14</a:t>
            </a:fld>
            <a:endParaRPr lang="en-GB"/>
          </a:p>
        </p:txBody>
      </p:sp>
    </p:spTree>
    <p:extLst>
      <p:ext uri="{BB962C8B-B14F-4D97-AF65-F5344CB8AC3E}">
        <p14:creationId xmlns:p14="http://schemas.microsoft.com/office/powerpoint/2010/main" val="96462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2</a:t>
            </a:fld>
            <a:endParaRPr lang="en-GB"/>
          </a:p>
        </p:txBody>
      </p:sp>
    </p:spTree>
    <p:extLst>
      <p:ext uri="{BB962C8B-B14F-4D97-AF65-F5344CB8AC3E}">
        <p14:creationId xmlns:p14="http://schemas.microsoft.com/office/powerpoint/2010/main" val="98439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ensuring lived experience is embedded throughout the work of the network, including providing a sounding board to questions the network has, commentaries on journal articles, shaping the grant criteria, and scoring the applications. </a:t>
            </a:r>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3</a:t>
            </a:fld>
            <a:endParaRPr lang="en-GB"/>
          </a:p>
        </p:txBody>
      </p:sp>
    </p:spTree>
    <p:extLst>
      <p:ext uri="{BB962C8B-B14F-4D97-AF65-F5344CB8AC3E}">
        <p14:creationId xmlns:p14="http://schemas.microsoft.com/office/powerpoint/2010/main" val="423119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re confidentiality &amp; bios </a:t>
            </a:r>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4</a:t>
            </a:fld>
            <a:endParaRPr lang="en-GB"/>
          </a:p>
        </p:txBody>
      </p:sp>
    </p:spTree>
    <p:extLst>
      <p:ext uri="{BB962C8B-B14F-4D97-AF65-F5344CB8AC3E}">
        <p14:creationId xmlns:p14="http://schemas.microsoft.com/office/powerpoint/2010/main" val="168120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go into the chat for Sian</a:t>
            </a:r>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5</a:t>
            </a:fld>
            <a:endParaRPr lang="en-GB"/>
          </a:p>
        </p:txBody>
      </p:sp>
    </p:spTree>
    <p:extLst>
      <p:ext uri="{BB962C8B-B14F-4D97-AF65-F5344CB8AC3E}">
        <p14:creationId xmlns:p14="http://schemas.microsoft.com/office/powerpoint/2010/main" val="21444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go into the chat for Sian</a:t>
            </a:r>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6</a:t>
            </a:fld>
            <a:endParaRPr lang="en-GB"/>
          </a:p>
        </p:txBody>
      </p:sp>
    </p:spTree>
    <p:extLst>
      <p:ext uri="{BB962C8B-B14F-4D97-AF65-F5344CB8AC3E}">
        <p14:creationId xmlns:p14="http://schemas.microsoft.com/office/powerpoint/2010/main" val="7365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R"/>
            </a:pPr>
            <a:r>
              <a:rPr lang="en-US" dirty="0" err="1"/>
              <a:t>Recognise</a:t>
            </a:r>
            <a:r>
              <a:rPr lang="en-US" dirty="0"/>
              <a:t> many researchers have their own LE, but also needs to involve others, from start to finish – this should cover the concept of the research through to dissemination (e.g. as co-collaborators on funding applications and designs and co-authors on papers. Also consideration of support/supervision needs (of all researchers)</a:t>
            </a:r>
          </a:p>
          <a:p>
            <a:pPr marL="235572" indent="-235572">
              <a:buAutoNum type="arabicParenR"/>
            </a:pPr>
            <a:r>
              <a:rPr lang="en-GB" dirty="0"/>
              <a:t>Outlined by the National Institute for Health Research but will also be looking for people who have considered all costs – e.g. important to bear in mind those with LE may need extra prep time – should also consider the costs to individuals in terms of preparing for bids time wise, and ensure that this is factored in (i.e. don’t send the draft bid to someone with 3 days to go) </a:t>
            </a:r>
          </a:p>
        </p:txBody>
      </p:sp>
      <p:sp>
        <p:nvSpPr>
          <p:cNvPr id="4" name="Slide Number Placeholder 3"/>
          <p:cNvSpPr>
            <a:spLocks noGrp="1"/>
          </p:cNvSpPr>
          <p:nvPr>
            <p:ph type="sldNum" sz="quarter" idx="5"/>
          </p:nvPr>
        </p:nvSpPr>
        <p:spPr/>
        <p:txBody>
          <a:bodyPr/>
          <a:lstStyle/>
          <a:p>
            <a:fld id="{1E3CE91C-3201-4665-A4FC-A9AB125162AD}" type="slidenum">
              <a:rPr lang="en-GB" smtClean="0"/>
              <a:t>7</a:t>
            </a:fld>
            <a:endParaRPr lang="en-GB"/>
          </a:p>
        </p:txBody>
      </p:sp>
    </p:spTree>
    <p:extLst>
      <p:ext uri="{BB962C8B-B14F-4D97-AF65-F5344CB8AC3E}">
        <p14:creationId xmlns:p14="http://schemas.microsoft.com/office/powerpoint/2010/main" val="94066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cs typeface="Calibri"/>
              </a:rPr>
              <a:t>These criteria offer extra structure to help you better plan the role of lived experience involvement in your work. Please see our “frequently asked questions” for details of our scoring criteria. </a:t>
            </a:r>
            <a:endParaRPr lang="en-GB" sz="1000" dirty="0">
              <a:solidFill>
                <a:srgbClr val="000000"/>
              </a:solidFill>
              <a:highlight>
                <a:srgbClr val="FFFF00"/>
              </a:highlight>
              <a:latin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8</a:t>
            </a:fld>
            <a:endParaRPr lang="en-GB"/>
          </a:p>
        </p:txBody>
      </p:sp>
    </p:spTree>
    <p:extLst>
      <p:ext uri="{BB962C8B-B14F-4D97-AF65-F5344CB8AC3E}">
        <p14:creationId xmlns:p14="http://schemas.microsoft.com/office/powerpoint/2010/main" val="5875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1E3CE91C-3201-4665-A4FC-A9AB125162AD}" type="slidenum">
              <a:rPr lang="en-GB" smtClean="0"/>
              <a:t>9</a:t>
            </a:fld>
            <a:endParaRPr lang="en-GB"/>
          </a:p>
        </p:txBody>
      </p:sp>
    </p:spTree>
    <p:extLst>
      <p:ext uri="{BB962C8B-B14F-4D97-AF65-F5344CB8AC3E}">
        <p14:creationId xmlns:p14="http://schemas.microsoft.com/office/powerpoint/2010/main" val="83721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A7EA-F8C1-49F9-8CF6-B6E88E18BA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FD336D-ACE0-4E7B-8D9B-9698D03F6E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EE80F4-3461-45AF-8CB0-ACCF3F61D13B}"/>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5" name="Footer Placeholder 4">
            <a:extLst>
              <a:ext uri="{FF2B5EF4-FFF2-40B4-BE49-F238E27FC236}">
                <a16:creationId xmlns:a16="http://schemas.microsoft.com/office/drawing/2014/main" id="{876D7473-F943-4DDF-8872-792F1B862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01049-B1ED-4B22-BA68-F61AF4AC6434}"/>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6258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5329-43FA-4379-A1B5-8A8F791A43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0E5A4E-1ECA-4C93-ABC6-3DD7981F30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2A4CFB-02C8-4B8A-9371-7EE059BF31C3}"/>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5" name="Footer Placeholder 4">
            <a:extLst>
              <a:ext uri="{FF2B5EF4-FFF2-40B4-BE49-F238E27FC236}">
                <a16:creationId xmlns:a16="http://schemas.microsoft.com/office/drawing/2014/main" id="{75534481-0B37-4B6C-8E46-0C9E913D20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9B556A-BC51-45EE-86E7-F57D6025C980}"/>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145043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7186B9-B6C0-4672-812C-72055ADBAB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69693-7213-4C4F-80E8-6625EEE050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AE4B55-8B07-4E41-8D5F-77A32D6EF167}"/>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5" name="Footer Placeholder 4">
            <a:extLst>
              <a:ext uri="{FF2B5EF4-FFF2-40B4-BE49-F238E27FC236}">
                <a16:creationId xmlns:a16="http://schemas.microsoft.com/office/drawing/2014/main" id="{8823A9B7-130F-416A-8AD0-652EED15ED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DAC151-381C-4137-AEE5-10C3E98496F9}"/>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59089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8220-2AFD-425F-8021-B69F140478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DE77D-E550-4B8D-BC02-123E2427C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FF6563-E6C0-4089-A358-9D1B5787A5B3}"/>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5" name="Footer Placeholder 4">
            <a:extLst>
              <a:ext uri="{FF2B5EF4-FFF2-40B4-BE49-F238E27FC236}">
                <a16:creationId xmlns:a16="http://schemas.microsoft.com/office/drawing/2014/main" id="{4C2ACC79-F686-4172-8B34-B04180F098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B2ECF-94B1-4DA5-9DCE-975ADDE63A9C}"/>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136400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66E7-7C8B-4CB1-AAB4-B56F918C2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1E7225-2E31-4A48-AB4B-8DF3BB3FF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0D12D-A0F0-4EB5-8E5D-C7092CDDED5B}"/>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5" name="Footer Placeholder 4">
            <a:extLst>
              <a:ext uri="{FF2B5EF4-FFF2-40B4-BE49-F238E27FC236}">
                <a16:creationId xmlns:a16="http://schemas.microsoft.com/office/drawing/2014/main" id="{CD08C3F4-4B60-446A-8FC7-F8333A1443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6559D-8567-4DA0-9E39-C3A35C1A0D95}"/>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291341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1538-96E1-4CE0-BDA0-0B0DC52D65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E381BC-961B-475B-81DC-332E81B78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AAA156-9FCC-49EE-AB38-A29D59D97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BD9F88-9555-42B6-B1FA-A549433B2EA7}"/>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6" name="Footer Placeholder 5">
            <a:extLst>
              <a:ext uri="{FF2B5EF4-FFF2-40B4-BE49-F238E27FC236}">
                <a16:creationId xmlns:a16="http://schemas.microsoft.com/office/drawing/2014/main" id="{69FC55D3-9C30-4ADA-91CD-23ED13B197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B6E233-11F0-4B0A-8BAE-85469E3EA480}"/>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217728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EC65-4277-45C0-9EBB-B1491CEDB6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9ED3E3-DB61-4483-B333-97A2981D1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B5E53-58DE-4633-9ECE-AFB8A81B0B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F174C8-B1DD-4181-B766-96761F550F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253E3E-A40B-4928-95FD-834BDC0D35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6A2F85-6E32-4E45-A728-489A511D2536}"/>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8" name="Footer Placeholder 7">
            <a:extLst>
              <a:ext uri="{FF2B5EF4-FFF2-40B4-BE49-F238E27FC236}">
                <a16:creationId xmlns:a16="http://schemas.microsoft.com/office/drawing/2014/main" id="{168E4BA9-723F-4798-AFE5-BCAD7ADA4A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08155E-64DD-4E6B-A454-3A89E4F13A4C}"/>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113692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C317-0AC6-46AF-ABF1-621075B519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EF9859-72AC-4277-91D1-0EB48976F5D0}"/>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4" name="Footer Placeholder 3">
            <a:extLst>
              <a:ext uri="{FF2B5EF4-FFF2-40B4-BE49-F238E27FC236}">
                <a16:creationId xmlns:a16="http://schemas.microsoft.com/office/drawing/2014/main" id="{1CB1AAFC-9A4C-42C5-828C-A421084F59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940B67-5676-418A-B44B-68038AA34AA0}"/>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184479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8A4AA-76A4-4D5D-95DE-356EDA104F23}"/>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3" name="Footer Placeholder 2">
            <a:extLst>
              <a:ext uri="{FF2B5EF4-FFF2-40B4-BE49-F238E27FC236}">
                <a16:creationId xmlns:a16="http://schemas.microsoft.com/office/drawing/2014/main" id="{065A8D98-640B-4397-A0DC-61488F9894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140730-5ABB-4273-BBB7-71B7DE5636A8}"/>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351753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8CAA-962E-4D18-A759-53175B938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BCF8A7-6222-4027-B5C4-153B63208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7363E3-C87D-4B62-A95F-7D9AAAA2E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EEFFB-5B6A-474A-A9EC-F8CF41B163C7}"/>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6" name="Footer Placeholder 5">
            <a:extLst>
              <a:ext uri="{FF2B5EF4-FFF2-40B4-BE49-F238E27FC236}">
                <a16:creationId xmlns:a16="http://schemas.microsoft.com/office/drawing/2014/main" id="{A5594368-0126-4BBB-90E0-BA39AEACF2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7912C3-6521-42BE-B84F-56479ECD3F0E}"/>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388322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6835-DDC2-4C3B-B8C1-B0CB5B503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D91D7B-F571-43BE-8DA3-438817BA24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07B5AF-3941-4255-B641-8EC775089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10953-64B5-4A5C-B63D-8F57BDD48F52}"/>
              </a:ext>
            </a:extLst>
          </p:cNvPr>
          <p:cNvSpPr>
            <a:spLocks noGrp="1"/>
          </p:cNvSpPr>
          <p:nvPr>
            <p:ph type="dt" sz="half" idx="10"/>
          </p:nvPr>
        </p:nvSpPr>
        <p:spPr/>
        <p:txBody>
          <a:bodyPr/>
          <a:lstStyle/>
          <a:p>
            <a:fld id="{D1A748C1-76E3-4D5D-A0EC-CB0CD12D2100}" type="datetimeFigureOut">
              <a:rPr lang="en-GB" smtClean="0"/>
              <a:t>16/01/2022</a:t>
            </a:fld>
            <a:endParaRPr lang="en-GB"/>
          </a:p>
        </p:txBody>
      </p:sp>
      <p:sp>
        <p:nvSpPr>
          <p:cNvPr id="6" name="Footer Placeholder 5">
            <a:extLst>
              <a:ext uri="{FF2B5EF4-FFF2-40B4-BE49-F238E27FC236}">
                <a16:creationId xmlns:a16="http://schemas.microsoft.com/office/drawing/2014/main" id="{A12AE824-E50B-46E8-A94B-F51296E40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3B1EB3-08B0-478A-A691-089AE8039791}"/>
              </a:ext>
            </a:extLst>
          </p:cNvPr>
          <p:cNvSpPr>
            <a:spLocks noGrp="1"/>
          </p:cNvSpPr>
          <p:nvPr>
            <p:ph type="sldNum" sz="quarter" idx="12"/>
          </p:nvPr>
        </p:nvSpPr>
        <p:spPr/>
        <p:txBody>
          <a:bodyPr/>
          <a:lstStyle/>
          <a:p>
            <a:fld id="{98A6908F-677A-414A-974E-F29FAC8205D5}" type="slidenum">
              <a:rPr lang="en-GB" smtClean="0"/>
              <a:t>‹#›</a:t>
            </a:fld>
            <a:endParaRPr lang="en-GB"/>
          </a:p>
        </p:txBody>
      </p:sp>
    </p:spTree>
    <p:extLst>
      <p:ext uri="{BB962C8B-B14F-4D97-AF65-F5344CB8AC3E}">
        <p14:creationId xmlns:p14="http://schemas.microsoft.com/office/powerpoint/2010/main" val="16419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A3870E-16ED-436B-B69B-9A117A5C3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A1C3F9-C600-4647-A53C-9183D0196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B921D-0897-406D-A047-A323704DF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748C1-76E3-4D5D-A0EC-CB0CD12D2100}" type="datetimeFigureOut">
              <a:rPr lang="en-GB" smtClean="0"/>
              <a:t>16/01/2022</a:t>
            </a:fld>
            <a:endParaRPr lang="en-GB"/>
          </a:p>
        </p:txBody>
      </p:sp>
      <p:sp>
        <p:nvSpPr>
          <p:cNvPr id="5" name="Footer Placeholder 4">
            <a:extLst>
              <a:ext uri="{FF2B5EF4-FFF2-40B4-BE49-F238E27FC236}">
                <a16:creationId xmlns:a16="http://schemas.microsoft.com/office/drawing/2014/main" id="{80E3131E-0F36-48DC-B909-91D107873A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D09F00-735D-4A91-9E2E-3AE3F28F6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6908F-677A-414A-974E-F29FAC8205D5}" type="slidenum">
              <a:rPr lang="en-GB" smtClean="0"/>
              <a:t>‹#›</a:t>
            </a:fld>
            <a:endParaRPr lang="en-GB"/>
          </a:p>
        </p:txBody>
      </p:sp>
    </p:spTree>
    <p:extLst>
      <p:ext uri="{BB962C8B-B14F-4D97-AF65-F5344CB8AC3E}">
        <p14:creationId xmlns:p14="http://schemas.microsoft.com/office/powerpoint/2010/main" val="19707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mhn.co.uk/directorie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leraforum.wixsite.com/my-site/forum-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vamhn@kcl.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4FDEA0-5564-4A96-903B-E39CAADA31F2}"/>
              </a:ext>
            </a:extLst>
          </p:cNvPr>
          <p:cNvSpPr>
            <a:spLocks noGrp="1"/>
          </p:cNvSpPr>
          <p:nvPr>
            <p:ph type="subTitle" idx="1"/>
          </p:nvPr>
        </p:nvSpPr>
        <p:spPr>
          <a:xfrm>
            <a:off x="1458685" y="4696619"/>
            <a:ext cx="9144000" cy="1655762"/>
          </a:xfrm>
        </p:spPr>
        <p:txBody>
          <a:bodyPr>
            <a:normAutofit/>
          </a:bodyPr>
          <a:lstStyle/>
          <a:p>
            <a:pPr algn="l" rtl="0" fontAlgn="base"/>
            <a:r>
              <a:rPr lang="en-US" sz="1800" b="0" i="0" dirty="0">
                <a:solidFill>
                  <a:srgbClr val="2F5496"/>
                </a:solidFill>
                <a:effectLst/>
                <a:latin typeface="Calibri Light" panose="020F0302020204030204" pitchFamily="34" charset="0"/>
              </a:rPr>
              <a:t> </a:t>
            </a:r>
            <a:endParaRPr lang="en-US" sz="2800" b="0" i="0" dirty="0">
              <a:solidFill>
                <a:srgbClr val="2F5496"/>
              </a:solidFill>
              <a:effectLst/>
              <a:latin typeface="Segoe UI" panose="020B0502040204020203" pitchFamily="34" charset="0"/>
            </a:endParaRPr>
          </a:p>
          <a:p>
            <a:pPr fontAlgn="base"/>
            <a:r>
              <a:rPr lang="en-US" sz="4000" dirty="0">
                <a:solidFill>
                  <a:srgbClr val="0F1419"/>
                </a:solidFill>
                <a:latin typeface="-apple-system"/>
              </a:rPr>
              <a:t>VAMHN Lived Experience Advisory Group Session - Arts Competition</a:t>
            </a:r>
            <a:endParaRPr lang="en-US" sz="5400" b="1" i="0" dirty="0">
              <a:effectLst/>
              <a:latin typeface="Segoe UI" panose="020B0502040204020203" pitchFamily="34" charset="0"/>
            </a:endParaRPr>
          </a:p>
        </p:txBody>
      </p:sp>
      <p:pic>
        <p:nvPicPr>
          <p:cNvPr id="1026" name="Picture 2">
            <a:extLst>
              <a:ext uri="{FF2B5EF4-FFF2-40B4-BE49-F238E27FC236}">
                <a16:creationId xmlns:a16="http://schemas.microsoft.com/office/drawing/2014/main" id="{FD5E3F29-E6A0-4343-ADBB-03EF7EB36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697" y="505619"/>
            <a:ext cx="5919303" cy="377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5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US" dirty="0"/>
              <a:t>4</a:t>
            </a:r>
            <a:r>
              <a:rPr lang="en-US" baseline="30000" dirty="0"/>
              <a:t>th</a:t>
            </a:r>
            <a:r>
              <a:rPr lang="en-US" dirty="0"/>
              <a:t> Round Grant – arts based</a:t>
            </a:r>
            <a:endParaRPr lang="en-GB" dirty="0"/>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838880" y="1725930"/>
            <a:ext cx="10863498" cy="4814344"/>
          </a:xfrm>
        </p:spPr>
        <p:txBody>
          <a:bodyPr vert="horz" lIns="91440" tIns="45720" rIns="91440" bIns="45720" rtlCol="0" anchor="t">
            <a:normAutofit lnSpcReduction="10000"/>
          </a:bodyPr>
          <a:lstStyle/>
          <a:p>
            <a:pPr marL="0" indent="0">
              <a:buNone/>
            </a:pPr>
            <a:r>
              <a:rPr lang="en-US" b="1" dirty="0">
                <a:cs typeface="Calibri"/>
              </a:rPr>
              <a:t>Where to recruit participants: </a:t>
            </a:r>
            <a:endParaRPr lang="en-US" dirty="0">
              <a:cs typeface="Calibri"/>
            </a:endParaRPr>
          </a:p>
          <a:p>
            <a:r>
              <a:rPr lang="en-US" dirty="0">
                <a:cs typeface="Calibri"/>
                <a:hlinkClick r:id="rId3"/>
              </a:rPr>
              <a:t>https://www.vamhn.co.uk/directories.html</a:t>
            </a:r>
            <a:r>
              <a:rPr lang="en-US" dirty="0">
                <a:cs typeface="Calibri"/>
              </a:rPr>
              <a:t> </a:t>
            </a:r>
          </a:p>
          <a:p>
            <a:r>
              <a:rPr lang="en-US" dirty="0">
                <a:cs typeface="Calibri"/>
                <a:hlinkClick r:id="rId4"/>
              </a:rPr>
              <a:t>https://leraforum.wixsite.com/my-site/forum-1</a:t>
            </a:r>
            <a:endParaRPr lang="en-US" dirty="0">
              <a:cs typeface="Calibri"/>
            </a:endParaRPr>
          </a:p>
          <a:p>
            <a:r>
              <a:rPr lang="en-US" dirty="0">
                <a:cs typeface="Calibri"/>
              </a:rPr>
              <a:t>Third sector, charity, and NHS orgs</a:t>
            </a:r>
          </a:p>
          <a:p>
            <a:r>
              <a:rPr lang="en-US" dirty="0">
                <a:cs typeface="Calibri"/>
              </a:rPr>
              <a:t>Twitter/Facebook/Instagram</a:t>
            </a:r>
          </a:p>
          <a:p>
            <a:r>
              <a:rPr lang="en-US" dirty="0">
                <a:cs typeface="Calibri"/>
              </a:rPr>
              <a:t>Libraries, community </a:t>
            </a:r>
            <a:r>
              <a:rPr lang="en-US" dirty="0" err="1">
                <a:cs typeface="Calibri"/>
              </a:rPr>
              <a:t>centres</a:t>
            </a:r>
            <a:r>
              <a:rPr lang="en-US" dirty="0">
                <a:cs typeface="Calibri"/>
              </a:rPr>
              <a:t>, supermarkets, gyms, pharmacies, cafes, COVID-19 vaccination </a:t>
            </a:r>
            <a:r>
              <a:rPr lang="en-US" dirty="0" err="1">
                <a:cs typeface="Calibri"/>
              </a:rPr>
              <a:t>centres</a:t>
            </a:r>
            <a:r>
              <a:rPr lang="en-US" dirty="0">
                <a:cs typeface="Calibri"/>
              </a:rPr>
              <a:t> </a:t>
            </a:r>
            <a:r>
              <a:rPr lang="en-US" dirty="0" err="1">
                <a:cs typeface="Calibri"/>
              </a:rPr>
              <a:t>etc</a:t>
            </a:r>
            <a:r>
              <a:rPr lang="en-US" dirty="0">
                <a:cs typeface="Calibri"/>
              </a:rPr>
              <a:t> </a:t>
            </a:r>
          </a:p>
          <a:p>
            <a:endParaRPr lang="en-US" dirty="0">
              <a:cs typeface="Calibri"/>
            </a:endParaRPr>
          </a:p>
          <a:p>
            <a:r>
              <a:rPr lang="en-US" dirty="0">
                <a:cs typeface="Calibri"/>
              </a:rPr>
              <a:t>If using 3</a:t>
            </a:r>
            <a:r>
              <a:rPr lang="en-US" baseline="30000" dirty="0">
                <a:cs typeface="Calibri"/>
              </a:rPr>
              <a:t>rd</a:t>
            </a:r>
            <a:r>
              <a:rPr lang="en-US" dirty="0">
                <a:cs typeface="Calibri"/>
              </a:rPr>
              <a:t> sector, try not to have them cherry picked – can they send it to everyone who’s engaged/on their mailing lists</a:t>
            </a:r>
          </a:p>
          <a:p>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5">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985440-E5C8-BE41-82FD-82BAD62D6A92}"/>
              </a:ext>
            </a:extLst>
          </p:cNvPr>
          <p:cNvSpPr txBox="1"/>
          <p:nvPr/>
        </p:nvSpPr>
        <p:spPr>
          <a:xfrm>
            <a:off x="2579914" y="257991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78871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GB" dirty="0"/>
              <a:t>A warning…</a:t>
            </a:r>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838880" y="1725930"/>
            <a:ext cx="10863498" cy="4522480"/>
          </a:xfrm>
        </p:spPr>
        <p:txBody>
          <a:bodyPr vert="horz" lIns="91440" tIns="45720" rIns="91440" bIns="45720" rtlCol="0" anchor="t">
            <a:normAutofit fontScale="92500" lnSpcReduction="10000"/>
          </a:bodyPr>
          <a:lstStyle/>
          <a:p>
            <a:pPr marL="0" indent="0">
              <a:buNone/>
            </a:pPr>
            <a:endParaRPr lang="en-US" b="1" dirty="0">
              <a:cs typeface="Calibri"/>
            </a:endParaRPr>
          </a:p>
          <a:p>
            <a:pPr marL="0" indent="0">
              <a:buNone/>
            </a:pPr>
            <a:endParaRPr lang="en-US" b="1" dirty="0">
              <a:cs typeface="Calibri"/>
            </a:endParaRPr>
          </a:p>
          <a:p>
            <a:pPr marL="0" indent="0">
              <a:buNone/>
            </a:pPr>
            <a:endParaRPr lang="en-US" b="1" dirty="0">
              <a:cs typeface="Calibri"/>
            </a:endParaRPr>
          </a:p>
          <a:p>
            <a:pPr marL="0" indent="0">
              <a:buNone/>
            </a:pPr>
            <a:endParaRPr lang="en-US" b="1" dirty="0">
              <a:cs typeface="Calibri"/>
            </a:endParaRPr>
          </a:p>
          <a:p>
            <a:pPr marL="0" indent="0">
              <a:buNone/>
            </a:pPr>
            <a:endParaRPr lang="en-US" b="1" dirty="0">
              <a:cs typeface="Calibri"/>
            </a:endParaRPr>
          </a:p>
          <a:p>
            <a:pPr marL="0" indent="0">
              <a:buNone/>
            </a:pPr>
            <a:endParaRPr lang="en-US" b="1" dirty="0">
              <a:cs typeface="Calibri"/>
            </a:endParaRPr>
          </a:p>
          <a:p>
            <a:pPr marL="0" indent="0">
              <a:buNone/>
            </a:pPr>
            <a:endParaRPr lang="en-US" b="1" dirty="0">
              <a:cs typeface="Calibri"/>
            </a:endParaRPr>
          </a:p>
          <a:p>
            <a:pPr marL="0" indent="0">
              <a:buNone/>
            </a:pPr>
            <a:endParaRPr lang="en-US" b="1" dirty="0">
              <a:cs typeface="Calibri"/>
            </a:endParaRPr>
          </a:p>
          <a:p>
            <a:pPr marL="0" indent="0">
              <a:buNone/>
            </a:pPr>
            <a:endParaRPr lang="en-US" dirty="0">
              <a:cs typeface="Calibri"/>
            </a:endParaRPr>
          </a:p>
          <a:p>
            <a:pPr marL="0" indent="0">
              <a:buNone/>
            </a:pPr>
            <a:r>
              <a:rPr lang="en-US" dirty="0">
                <a:cs typeface="Calibri"/>
              </a:rPr>
              <a:t>(Shared with permission from Jennifer)</a:t>
            </a: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370EC66-3A52-5547-8875-53E3FE3D598A}"/>
              </a:ext>
            </a:extLst>
          </p:cNvPr>
          <p:cNvPicPr>
            <a:picLocks noChangeAspect="1"/>
          </p:cNvPicPr>
          <p:nvPr/>
        </p:nvPicPr>
        <p:blipFill>
          <a:blip r:embed="rId4"/>
          <a:stretch>
            <a:fillRect/>
          </a:stretch>
        </p:blipFill>
        <p:spPr>
          <a:xfrm>
            <a:off x="2555421" y="1909217"/>
            <a:ext cx="7081157" cy="3313094"/>
          </a:xfrm>
          <a:prstGeom prst="rect">
            <a:avLst/>
          </a:prstGeom>
        </p:spPr>
      </p:pic>
    </p:spTree>
    <p:extLst>
      <p:ext uri="{BB962C8B-B14F-4D97-AF65-F5344CB8AC3E}">
        <p14:creationId xmlns:p14="http://schemas.microsoft.com/office/powerpoint/2010/main" val="311585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GB" dirty="0"/>
              <a:t>A warning…</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DE16F0B8-65CC-614D-93DD-3927DC9E60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9238" y="1635689"/>
            <a:ext cx="6910075" cy="5139152"/>
          </a:xfrm>
        </p:spPr>
      </p:pic>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4">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52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GB" dirty="0"/>
              <a:t>A warning…</a:t>
            </a: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Content Placeholder 8" descr="Text&#10;&#10;Description automatically generated">
            <a:extLst>
              <a:ext uri="{FF2B5EF4-FFF2-40B4-BE49-F238E27FC236}">
                <a16:creationId xmlns:a16="http://schemas.microsoft.com/office/drawing/2014/main" id="{5AE9456D-7AF8-624A-B5B2-BB3959F8EA4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07456" y="1825625"/>
            <a:ext cx="7136643" cy="4721536"/>
          </a:xfrm>
        </p:spPr>
      </p:pic>
    </p:spTree>
    <p:extLst>
      <p:ext uri="{BB962C8B-B14F-4D97-AF65-F5344CB8AC3E}">
        <p14:creationId xmlns:p14="http://schemas.microsoft.com/office/powerpoint/2010/main" val="152757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GB" dirty="0"/>
              <a:t>1-2-1 support</a:t>
            </a: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C610FC5-216F-C849-B330-8FEA59CA4390}"/>
              </a:ext>
            </a:extLst>
          </p:cNvPr>
          <p:cNvSpPr>
            <a:spLocks noGrp="1"/>
          </p:cNvSpPr>
          <p:nvPr>
            <p:ph idx="1"/>
          </p:nvPr>
        </p:nvSpPr>
        <p:spPr/>
        <p:txBody>
          <a:bodyPr/>
          <a:lstStyle/>
          <a:p>
            <a:r>
              <a:rPr lang="en-GB" dirty="0"/>
              <a:t>Tuesday 25</a:t>
            </a:r>
            <a:r>
              <a:rPr lang="en-GB" baseline="30000" dirty="0"/>
              <a:t>th</a:t>
            </a:r>
            <a:r>
              <a:rPr lang="en-GB" dirty="0"/>
              <a:t> January – 11am – 1pm</a:t>
            </a:r>
          </a:p>
          <a:p>
            <a:r>
              <a:rPr lang="en-GB" dirty="0"/>
              <a:t>Wednesday 9</a:t>
            </a:r>
            <a:r>
              <a:rPr lang="en-GB" baseline="30000" dirty="0"/>
              <a:t>th</a:t>
            </a:r>
            <a:r>
              <a:rPr lang="en-GB" dirty="0"/>
              <a:t>  February- 1pm – 3pm</a:t>
            </a:r>
          </a:p>
          <a:p>
            <a:r>
              <a:rPr lang="en-GB" dirty="0"/>
              <a:t>Thursday 24</a:t>
            </a:r>
            <a:r>
              <a:rPr lang="en-GB" baseline="30000" dirty="0"/>
              <a:t>th</a:t>
            </a:r>
            <a:r>
              <a:rPr lang="en-GB" dirty="0"/>
              <a:t> February 11am – 4pm </a:t>
            </a:r>
          </a:p>
          <a:p>
            <a:endParaRPr lang="en-GB" dirty="0"/>
          </a:p>
          <a:p>
            <a:pPr marL="0" indent="0">
              <a:buNone/>
            </a:pPr>
            <a:endParaRPr lang="en-GB" dirty="0"/>
          </a:p>
          <a:p>
            <a:pPr marL="0" indent="0">
              <a:buNone/>
            </a:pPr>
            <a:r>
              <a:rPr lang="en-GB" dirty="0"/>
              <a:t>Email: </a:t>
            </a:r>
            <a:r>
              <a:rPr lang="en-GB" dirty="0">
                <a:hlinkClick r:id="rId4"/>
              </a:rPr>
              <a:t>vamhn@kcl.ac.uk</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30661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US" dirty="0"/>
              <a:t>Agenda for the webinar</a:t>
            </a:r>
            <a:endParaRPr lang="en-GB" dirty="0"/>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838200" y="2007828"/>
            <a:ext cx="10864178" cy="3978086"/>
          </a:xfrm>
        </p:spPr>
        <p:txBody>
          <a:bodyPr vert="horz" lIns="91440" tIns="45720" rIns="91440" bIns="45720" rtlCol="0" anchor="t">
            <a:normAutofit/>
          </a:bodyPr>
          <a:lstStyle/>
          <a:p>
            <a:pPr marL="0" indent="0">
              <a:buNone/>
            </a:pPr>
            <a:r>
              <a:rPr lang="en-US" dirty="0">
                <a:cs typeface="Calibri"/>
              </a:rPr>
              <a:t>10:30 – 10:40: 	Welcome and introduction</a:t>
            </a:r>
          </a:p>
          <a:p>
            <a:pPr marL="0" indent="0">
              <a:buNone/>
            </a:pPr>
            <a:r>
              <a:rPr lang="en-US" dirty="0">
                <a:cs typeface="Calibri"/>
              </a:rPr>
              <a:t>10:40 – 11:10: 	Lived Experience with Deborah &amp; Winnie </a:t>
            </a:r>
          </a:p>
          <a:p>
            <a:pPr marL="0" indent="0">
              <a:buNone/>
            </a:pPr>
            <a:r>
              <a:rPr lang="en-US" dirty="0">
                <a:cs typeface="Calibri"/>
              </a:rPr>
              <a:t>11:10 – 11:20: 	Overview of the grant funding</a:t>
            </a:r>
          </a:p>
          <a:p>
            <a:pPr marL="0" indent="0">
              <a:buNone/>
            </a:pPr>
            <a:r>
              <a:rPr lang="en-US" dirty="0">
                <a:cs typeface="Calibri"/>
              </a:rPr>
              <a:t>11:20 – 11:30: 	Best practice around LE engagement</a:t>
            </a:r>
          </a:p>
          <a:p>
            <a:pPr marL="0" indent="0">
              <a:buNone/>
            </a:pPr>
            <a:r>
              <a:rPr lang="en-US" dirty="0">
                <a:cs typeface="Calibri"/>
              </a:rPr>
              <a:t>11:30 – noon:	Q&amp;A open slot </a:t>
            </a: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63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ctr"/>
            <a:r>
              <a:rPr lang="en-US" dirty="0"/>
              <a:t>T</a:t>
            </a:r>
            <a:r>
              <a:rPr lang="en-GB" dirty="0"/>
              <a:t>he Lived Experience Advisory Group</a:t>
            </a:r>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5234940" y="2007828"/>
            <a:ext cx="6467438" cy="3978086"/>
          </a:xfrm>
        </p:spPr>
        <p:txBody>
          <a:bodyPr vert="horz" lIns="91440" tIns="45720" rIns="91440" bIns="45720" rtlCol="0" anchor="t">
            <a:normAutofit/>
          </a:bodyPr>
          <a:lstStyle/>
          <a:p>
            <a:pPr marL="0" indent="0">
              <a:buNone/>
            </a:pPr>
            <a:r>
              <a:rPr lang="en-US" dirty="0">
                <a:cs typeface="Calibri"/>
              </a:rPr>
              <a:t>8-12 survivors from various backgrounds all with lived experience of violence and abuse and mental ill-health, supported by the LEAG Consultant.</a:t>
            </a:r>
          </a:p>
          <a:p>
            <a:pPr marL="0" indent="0">
              <a:buNone/>
            </a:pPr>
            <a:endParaRPr lang="en-US" dirty="0">
              <a:cs typeface="Calibri"/>
            </a:endParaRPr>
          </a:p>
          <a:p>
            <a:pPr marL="0" indent="0">
              <a:buNone/>
            </a:pPr>
            <a:r>
              <a:rPr lang="en-US" dirty="0">
                <a:cs typeface="Calibri"/>
              </a:rPr>
              <a:t>Meet on a bi-monthly basis to help inform the work of the VAMNH</a:t>
            </a:r>
            <a:endParaRPr lang="en-GB" dirty="0">
              <a:cs typeface="Calibri"/>
            </a:endParaRP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pic>
        <p:nvPicPr>
          <p:cNvPr id="5" name="Graphic 4" descr="Group of people outline">
            <a:extLst>
              <a:ext uri="{FF2B5EF4-FFF2-40B4-BE49-F238E27FC236}">
                <a16:creationId xmlns:a16="http://schemas.microsoft.com/office/drawing/2014/main" id="{3C559881-6E6D-41DA-9615-FC2A03E8C0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290" y="2221220"/>
            <a:ext cx="3417840" cy="3417840"/>
          </a:xfrm>
          <a:prstGeom prst="rect">
            <a:avLst/>
          </a:prstGeom>
        </p:spPr>
      </p:pic>
    </p:spTree>
    <p:extLst>
      <p:ext uri="{BB962C8B-B14F-4D97-AF65-F5344CB8AC3E}">
        <p14:creationId xmlns:p14="http://schemas.microsoft.com/office/powerpoint/2010/main" val="418759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US" dirty="0"/>
              <a:t>Speakers</a:t>
            </a:r>
            <a:endParaRPr lang="en-GB" dirty="0"/>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838880" y="1725930"/>
            <a:ext cx="10863498" cy="4522480"/>
          </a:xfrm>
        </p:spPr>
        <p:txBody>
          <a:bodyPr vert="horz" lIns="91440" tIns="45720" rIns="91440" bIns="45720" rtlCol="0" anchor="t">
            <a:normAutofit/>
          </a:bodyPr>
          <a:lstStyle/>
          <a:p>
            <a:pPr marL="0" indent="0">
              <a:buNone/>
            </a:pPr>
            <a:r>
              <a:rPr lang="en-US" b="1" dirty="0">
                <a:cs typeface="Calibri"/>
              </a:rPr>
              <a:t>Deborah &amp; Winnie</a:t>
            </a:r>
          </a:p>
          <a:p>
            <a:pPr marL="0" indent="0">
              <a:buNone/>
            </a:pPr>
            <a:endParaRPr lang="en-US" b="1" dirty="0">
              <a:cs typeface="Calibri"/>
            </a:endParaRPr>
          </a:p>
          <a:p>
            <a:pPr marL="0" indent="0">
              <a:buNone/>
            </a:pPr>
            <a:br>
              <a:rPr lang="en-US" dirty="0"/>
            </a:br>
            <a:br>
              <a:rPr lang="en-US" dirty="0"/>
            </a:br>
            <a:br>
              <a:rPr lang="en-US" dirty="0"/>
            </a:br>
            <a:endParaRPr lang="en-US" b="1" dirty="0">
              <a:cs typeface="Calibri"/>
            </a:endParaRP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10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US" dirty="0"/>
              <a:t>4</a:t>
            </a:r>
            <a:r>
              <a:rPr lang="en-US" baseline="30000" dirty="0"/>
              <a:t>th</a:t>
            </a:r>
            <a:r>
              <a:rPr lang="en-US" dirty="0"/>
              <a:t> Round Grant – arts based</a:t>
            </a:r>
            <a:endParaRPr lang="en-GB" dirty="0"/>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838880" y="1962108"/>
            <a:ext cx="10739710" cy="4578166"/>
          </a:xfrm>
        </p:spPr>
        <p:txBody>
          <a:bodyPr vert="horz" lIns="91440" tIns="45720" rIns="91440" bIns="45720" rtlCol="0" anchor="t">
            <a:normAutofit/>
          </a:bodyPr>
          <a:lstStyle/>
          <a:p>
            <a:pPr marL="0" indent="0">
              <a:buNone/>
            </a:pPr>
            <a:r>
              <a:rPr lang="en-US" b="1" dirty="0"/>
              <a:t>Funding of </a:t>
            </a:r>
            <a:r>
              <a:rPr lang="en-GB" b="1" dirty="0"/>
              <a:t>£10 000 - £15 000 for</a:t>
            </a:r>
            <a:r>
              <a:rPr lang="en-US" b="1" dirty="0"/>
              <a:t> arts-based work to engage the public with issues about violence and abuse.</a:t>
            </a:r>
            <a:endParaRPr lang="en-GB" dirty="0"/>
          </a:p>
          <a:p>
            <a:pPr marL="0" indent="0">
              <a:buNone/>
            </a:pPr>
            <a:endParaRPr lang="en-GB" dirty="0">
              <a:cs typeface="Calibri"/>
            </a:endParaRPr>
          </a:p>
          <a:p>
            <a:pPr marL="0" indent="0">
              <a:buNone/>
            </a:pPr>
            <a:r>
              <a:rPr lang="en-US" dirty="0"/>
              <a:t>Collaborations that engage the wider public around violence, abuse and mental health. </a:t>
            </a:r>
          </a:p>
          <a:p>
            <a:pPr marL="0" indent="0">
              <a:buNone/>
            </a:pPr>
            <a:r>
              <a:rPr lang="en-US" dirty="0"/>
              <a:t>All projects must include a lead artist and a lead academic and</a:t>
            </a:r>
            <a:r>
              <a:rPr lang="fr-FR" dirty="0"/>
              <a:t> </a:t>
            </a:r>
            <a:r>
              <a:rPr lang="fr-FR" dirty="0" err="1"/>
              <a:t>ensure</a:t>
            </a:r>
            <a:r>
              <a:rPr lang="en-US" dirty="0"/>
              <a:t> lived </a:t>
            </a:r>
            <a:r>
              <a:rPr lang="en-US" dirty="0" err="1"/>
              <a:t>expe</a:t>
            </a:r>
            <a:r>
              <a:rPr lang="fr-FR" dirty="0" err="1"/>
              <a:t>rience</a:t>
            </a:r>
            <a:r>
              <a:rPr lang="fr-FR" dirty="0"/>
              <a:t> engagement</a:t>
            </a:r>
            <a:r>
              <a:rPr lang="en-US" dirty="0"/>
              <a:t> is included. </a:t>
            </a:r>
          </a:p>
          <a:p>
            <a:pPr marL="0" indent="0">
              <a:buNone/>
            </a:pPr>
            <a:r>
              <a:rPr lang="en-US" dirty="0"/>
              <a:t>There are key questions from discussions with people with lived experience of violence, abuse and mental health that haven’t been fully addressed in the previous rounds of funding:</a:t>
            </a:r>
          </a:p>
          <a:p>
            <a:pPr marL="0" indent="0">
              <a:buNone/>
            </a:pPr>
            <a:endParaRPr lang="en-GB" dirty="0">
              <a:cs typeface="Calibri"/>
            </a:endParaRP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9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US" dirty="0"/>
              <a:t>4</a:t>
            </a:r>
            <a:r>
              <a:rPr lang="en-US" baseline="30000" dirty="0"/>
              <a:t>th</a:t>
            </a:r>
            <a:r>
              <a:rPr lang="en-US" dirty="0"/>
              <a:t> Round Grant – arts based</a:t>
            </a:r>
            <a:endParaRPr lang="en-GB" dirty="0"/>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838880" y="1962108"/>
            <a:ext cx="10739710" cy="5047778"/>
          </a:xfrm>
        </p:spPr>
        <p:txBody>
          <a:bodyPr vert="horz" lIns="91440" tIns="45720" rIns="91440" bIns="45720" rtlCol="0" anchor="t">
            <a:normAutofit fontScale="77500" lnSpcReduction="20000"/>
          </a:bodyPr>
          <a:lstStyle/>
          <a:p>
            <a:r>
              <a:rPr lang="en-US" dirty="0"/>
              <a:t>How can we name types of experiences that better reflect the real-world complexity of violence and abuse?</a:t>
            </a:r>
            <a:endParaRPr lang="en-GB" dirty="0"/>
          </a:p>
          <a:p>
            <a:pPr lvl="0" fontAlgn="base"/>
            <a:r>
              <a:rPr lang="en-US" dirty="0"/>
              <a:t>How can survivors be supported to </a:t>
            </a:r>
            <a:r>
              <a:rPr lang="en-US" dirty="0" err="1"/>
              <a:t>recognise</a:t>
            </a:r>
            <a:r>
              <a:rPr lang="en-US" dirty="0"/>
              <a:t> their experiences as abuse?</a:t>
            </a:r>
            <a:endParaRPr lang="en-GB" dirty="0"/>
          </a:p>
          <a:p>
            <a:pPr lvl="0" fontAlgn="base"/>
            <a:r>
              <a:rPr lang="en-US" dirty="0"/>
              <a:t>What are the long term and wider impacts of violence and abuse on all aspects of a person’s life?</a:t>
            </a:r>
            <a:endParaRPr lang="en-GB" dirty="0"/>
          </a:p>
          <a:p>
            <a:pPr lvl="0" fontAlgn="base"/>
            <a:r>
              <a:rPr lang="en-US" dirty="0"/>
              <a:t>What is the impact of victim blaming and cultures of disbelief?</a:t>
            </a:r>
            <a:endParaRPr lang="en-GB" dirty="0"/>
          </a:p>
          <a:p>
            <a:pPr lvl="0" fontAlgn="base"/>
            <a:r>
              <a:rPr lang="en-US" dirty="0"/>
              <a:t>What is the impact of witnessing violence and abuse?</a:t>
            </a:r>
            <a:endParaRPr lang="en-GB" dirty="0"/>
          </a:p>
          <a:p>
            <a:pPr lvl="0" fontAlgn="base"/>
            <a:r>
              <a:rPr lang="en-US" dirty="0"/>
              <a:t>How can cultures/subcultures which are particularly influenced by taboos and silencing be included in research, activism, and prevention?</a:t>
            </a:r>
            <a:endParaRPr lang="en-GB" dirty="0"/>
          </a:p>
          <a:p>
            <a:pPr lvl="0" fontAlgn="base"/>
            <a:r>
              <a:rPr lang="en-US" dirty="0"/>
              <a:t>How can we create cultures / safe environments for people to speak about violence and abuse?</a:t>
            </a:r>
            <a:endParaRPr lang="en-GB" dirty="0"/>
          </a:p>
          <a:p>
            <a:pPr lvl="0" fontAlgn="base"/>
            <a:r>
              <a:rPr lang="en-US" dirty="0"/>
              <a:t>What is the evidence base for the interventions that survivors often find helpful (e.g. peer support, trauma-informed yoga, dance therapy) and how can this evidence base be expanded?</a:t>
            </a:r>
            <a:endParaRPr lang="en-GB" dirty="0"/>
          </a:p>
          <a:p>
            <a:pPr lvl="0" fontAlgn="base"/>
            <a:r>
              <a:rPr lang="en-US" dirty="0"/>
              <a:t>How can survivors learn from one another’s successful coping and survival strategies?</a:t>
            </a:r>
            <a:endParaRPr lang="en-GB" dirty="0"/>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17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US" dirty="0"/>
              <a:t>4</a:t>
            </a:r>
            <a:r>
              <a:rPr lang="en-US" baseline="30000" dirty="0"/>
              <a:t>th</a:t>
            </a:r>
            <a:r>
              <a:rPr lang="en-US" dirty="0"/>
              <a:t> Round Grant – arts based</a:t>
            </a:r>
            <a:endParaRPr lang="en-GB" dirty="0"/>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838880" y="1962108"/>
            <a:ext cx="10739710" cy="3978086"/>
          </a:xfrm>
        </p:spPr>
        <p:txBody>
          <a:bodyPr vert="horz" lIns="91440" tIns="45720" rIns="91440" bIns="45720" rtlCol="0" anchor="t">
            <a:normAutofit/>
          </a:bodyPr>
          <a:lstStyle/>
          <a:p>
            <a:pPr marL="0" indent="0">
              <a:buNone/>
            </a:pPr>
            <a:r>
              <a:rPr lang="en-US" dirty="0">
                <a:cs typeface="Calibri"/>
              </a:rPr>
              <a:t>Concept note co-produced with members of the LEAG.</a:t>
            </a:r>
          </a:p>
          <a:p>
            <a:pPr marL="0" indent="0">
              <a:buNone/>
            </a:pPr>
            <a:endParaRPr lang="en-US" dirty="0">
              <a:cs typeface="Calibri"/>
            </a:endParaRPr>
          </a:p>
          <a:p>
            <a:pPr marL="0" indent="0">
              <a:buNone/>
            </a:pPr>
            <a:r>
              <a:rPr lang="en-US" dirty="0">
                <a:solidFill>
                  <a:schemeClr val="accent1">
                    <a:lumMod val="75000"/>
                  </a:schemeClr>
                </a:solidFill>
                <a:cs typeface="Calibri"/>
              </a:rPr>
              <a:t>Key considerations: </a:t>
            </a:r>
          </a:p>
          <a:p>
            <a:pPr marL="0" indent="0">
              <a:buNone/>
            </a:pPr>
            <a:endParaRPr lang="en-US" dirty="0">
              <a:cs typeface="Calibri"/>
            </a:endParaRPr>
          </a:p>
          <a:p>
            <a:pPr marL="514350" indent="-514350">
              <a:buAutoNum type="arabicParenR"/>
            </a:pPr>
            <a:r>
              <a:rPr lang="en-US" dirty="0">
                <a:cs typeface="Calibri"/>
              </a:rPr>
              <a:t>Meaningful involvement of those from lived experience and 3</a:t>
            </a:r>
            <a:r>
              <a:rPr lang="en-US" baseline="30000" dirty="0">
                <a:cs typeface="Calibri"/>
              </a:rPr>
              <a:t>rd</a:t>
            </a:r>
            <a:r>
              <a:rPr lang="en-US" dirty="0">
                <a:cs typeface="Calibri"/>
              </a:rPr>
              <a:t> sector </a:t>
            </a:r>
            <a:r>
              <a:rPr lang="en-US" dirty="0" err="1">
                <a:cs typeface="Calibri"/>
              </a:rPr>
              <a:t>organisations</a:t>
            </a:r>
            <a:endParaRPr lang="en-US" dirty="0">
              <a:cs typeface="Calibri"/>
            </a:endParaRPr>
          </a:p>
          <a:p>
            <a:pPr marL="514350" indent="-514350">
              <a:buAutoNum type="arabicParenR"/>
            </a:pPr>
            <a:r>
              <a:rPr lang="en-US" dirty="0">
                <a:cs typeface="Calibri"/>
              </a:rPr>
              <a:t>Appropriately costed time for artists and those with Lived Experience</a:t>
            </a:r>
          </a:p>
          <a:p>
            <a:pPr marL="514350" indent="-514350">
              <a:buAutoNum type="arabicParenR"/>
            </a:pPr>
            <a:r>
              <a:rPr lang="en-US" dirty="0">
                <a:cs typeface="Calibri"/>
              </a:rPr>
              <a:t>Foundation of power sharing across roles</a:t>
            </a:r>
            <a:endParaRPr lang="en-GB" dirty="0">
              <a:cs typeface="Calibri"/>
            </a:endParaRP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88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US" dirty="0"/>
              <a:t>4</a:t>
            </a:r>
            <a:r>
              <a:rPr lang="en-US" baseline="30000" dirty="0"/>
              <a:t>th</a:t>
            </a:r>
            <a:r>
              <a:rPr lang="en-US" dirty="0"/>
              <a:t> Round Grant – arts based</a:t>
            </a:r>
            <a:endParaRPr lang="en-GB" dirty="0"/>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838880" y="1635689"/>
            <a:ext cx="10863498" cy="4904585"/>
          </a:xfrm>
        </p:spPr>
        <p:txBody>
          <a:bodyPr vert="horz" lIns="91440" tIns="45720" rIns="91440" bIns="45720" rtlCol="0" anchor="t">
            <a:normAutofit fontScale="85000" lnSpcReduction="20000"/>
          </a:bodyPr>
          <a:lstStyle/>
          <a:p>
            <a:pPr marL="0" indent="0">
              <a:buNone/>
            </a:pPr>
            <a:r>
              <a:rPr lang="en-US" u="sng" dirty="0">
                <a:solidFill>
                  <a:schemeClr val="accent1">
                    <a:lumMod val="75000"/>
                  </a:schemeClr>
                </a:solidFill>
                <a:cs typeface="Calibri"/>
              </a:rPr>
              <a:t>Expectations: </a:t>
            </a:r>
          </a:p>
          <a:p>
            <a:pPr marL="0" indent="0">
              <a:buNone/>
            </a:pPr>
            <a:r>
              <a:rPr lang="en-US" dirty="0">
                <a:cs typeface="Calibri"/>
              </a:rPr>
              <a:t>Scoring criteria for applications include three separate criteria reflecting involvement of those with lived experience in: </a:t>
            </a:r>
          </a:p>
          <a:p>
            <a:r>
              <a:rPr lang="en-US" dirty="0">
                <a:cs typeface="Calibri"/>
              </a:rPr>
              <a:t>developing the application</a:t>
            </a:r>
          </a:p>
          <a:p>
            <a:r>
              <a:rPr lang="en-US" dirty="0">
                <a:cs typeface="Calibri"/>
              </a:rPr>
              <a:t>involvement in conducting the research </a:t>
            </a:r>
          </a:p>
          <a:p>
            <a:r>
              <a:rPr lang="en-US" dirty="0">
                <a:cs typeface="Calibri"/>
              </a:rPr>
              <a:t>dissemination of the results</a:t>
            </a:r>
          </a:p>
          <a:p>
            <a:pPr marL="0" indent="0">
              <a:buNone/>
            </a:pPr>
            <a:endParaRPr lang="en-US" b="1" dirty="0">
              <a:cs typeface="Calibri"/>
            </a:endParaRPr>
          </a:p>
          <a:p>
            <a:pPr marL="0" indent="0">
              <a:buNone/>
            </a:pPr>
            <a:r>
              <a:rPr lang="en-US" b="1" dirty="0">
                <a:cs typeface="Calibri"/>
              </a:rPr>
              <a:t>Please note applications will not progress to review at the funding panel if they score below 4 on any of the involvement criteria.</a:t>
            </a:r>
          </a:p>
          <a:p>
            <a:pPr marL="0" indent="0">
              <a:buNone/>
            </a:pPr>
            <a:r>
              <a:rPr lang="en-GB" dirty="0"/>
              <a:t>*Note. In these criteria we recommend having at least one co-applicant with lived experience. We appreciate that co-applicants may not be comfortable disclosing that they have lived experience of violence, abuse, or mental health problems and that we would therefore accept a statement in the application form to indicate that one (or more) of the applicants has relevant lived experience but they do not have to specify which applicants have/do not have this experience.</a:t>
            </a:r>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55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17F1-1914-41B7-AD5E-0DF1D9511210}"/>
              </a:ext>
            </a:extLst>
          </p:cNvPr>
          <p:cNvSpPr>
            <a:spLocks noGrp="1"/>
          </p:cNvSpPr>
          <p:nvPr>
            <p:ph type="title"/>
          </p:nvPr>
        </p:nvSpPr>
        <p:spPr>
          <a:xfrm>
            <a:off x="2862675" y="313926"/>
            <a:ext cx="8839703" cy="1325563"/>
          </a:xfrm>
        </p:spPr>
        <p:txBody>
          <a:bodyPr/>
          <a:lstStyle/>
          <a:p>
            <a:pPr algn="r"/>
            <a:r>
              <a:rPr lang="en-US" dirty="0"/>
              <a:t>4</a:t>
            </a:r>
            <a:r>
              <a:rPr lang="en-US" baseline="30000" dirty="0"/>
              <a:t>th</a:t>
            </a:r>
            <a:r>
              <a:rPr lang="en-US" dirty="0"/>
              <a:t> Round Grant – arts based</a:t>
            </a:r>
            <a:endParaRPr lang="en-GB" dirty="0"/>
          </a:p>
        </p:txBody>
      </p:sp>
      <p:sp>
        <p:nvSpPr>
          <p:cNvPr id="6" name="Content Placeholder 5">
            <a:extLst>
              <a:ext uri="{FF2B5EF4-FFF2-40B4-BE49-F238E27FC236}">
                <a16:creationId xmlns:a16="http://schemas.microsoft.com/office/drawing/2014/main" id="{DAEAC19B-0834-492F-82E5-35F4D93B7C69}"/>
              </a:ext>
            </a:extLst>
          </p:cNvPr>
          <p:cNvSpPr>
            <a:spLocks noGrp="1"/>
          </p:cNvSpPr>
          <p:nvPr>
            <p:ph idx="1"/>
          </p:nvPr>
        </p:nvSpPr>
        <p:spPr>
          <a:xfrm>
            <a:off x="838880" y="1725930"/>
            <a:ext cx="10863498" cy="4814344"/>
          </a:xfrm>
        </p:spPr>
        <p:txBody>
          <a:bodyPr vert="horz" lIns="91440" tIns="45720" rIns="91440" bIns="45720" rtlCol="0" anchor="t">
            <a:normAutofit/>
          </a:bodyPr>
          <a:lstStyle/>
          <a:p>
            <a:pPr marL="0" lvl="0" indent="0" fontAlgn="base">
              <a:buNone/>
            </a:pPr>
            <a:r>
              <a:rPr lang="fr-FR" b="1" dirty="0"/>
              <a:t>NSUN 4PI:</a:t>
            </a:r>
          </a:p>
          <a:p>
            <a:pPr lvl="0" fontAlgn="base"/>
            <a:r>
              <a:rPr lang="fr-FR" b="1" dirty="0" err="1"/>
              <a:t>Principles</a:t>
            </a:r>
            <a:r>
              <a:rPr lang="en-US" b="1" dirty="0"/>
              <a:t>:</a:t>
            </a:r>
            <a:r>
              <a:rPr lang="en-US" dirty="0"/>
              <a:t> the underlying values of the project</a:t>
            </a:r>
            <a:endParaRPr lang="en-GB" dirty="0"/>
          </a:p>
          <a:p>
            <a:pPr lvl="0" fontAlgn="base"/>
            <a:r>
              <a:rPr lang="en-US" b="1" dirty="0"/>
              <a:t>Purpose:</a:t>
            </a:r>
            <a:r>
              <a:rPr lang="en-US" dirty="0"/>
              <a:t> the reasons </a:t>
            </a:r>
            <a:r>
              <a:rPr lang="en-US" i="1" dirty="0"/>
              <a:t>why</a:t>
            </a:r>
            <a:r>
              <a:rPr lang="en-US" dirty="0"/>
              <a:t> people with lived experience are being involved.</a:t>
            </a:r>
            <a:endParaRPr lang="en-GB" dirty="0"/>
          </a:p>
          <a:p>
            <a:pPr lvl="0" fontAlgn="base"/>
            <a:r>
              <a:rPr lang="en-US" b="1" dirty="0"/>
              <a:t>Presence:</a:t>
            </a:r>
            <a:r>
              <a:rPr lang="en-US" dirty="0"/>
              <a:t> </a:t>
            </a:r>
            <a:r>
              <a:rPr lang="en-US" i="1" dirty="0"/>
              <a:t>who</a:t>
            </a:r>
            <a:r>
              <a:rPr lang="en-US" dirty="0"/>
              <a:t> is being involved, and crucially at what level?</a:t>
            </a:r>
            <a:endParaRPr lang="en-GB" dirty="0"/>
          </a:p>
          <a:p>
            <a:pPr lvl="0" fontAlgn="base"/>
            <a:r>
              <a:rPr lang="pt-PT" b="1" dirty="0" err="1"/>
              <a:t>Process</a:t>
            </a:r>
            <a:r>
              <a:rPr lang="en-US" b="1" dirty="0"/>
              <a:t>:</a:t>
            </a:r>
            <a:r>
              <a:rPr lang="en-US" dirty="0"/>
              <a:t> </a:t>
            </a:r>
            <a:r>
              <a:rPr lang="en-GB" i="1" dirty="0"/>
              <a:t>how</a:t>
            </a:r>
            <a:r>
              <a:rPr lang="en-US" dirty="0"/>
              <a:t> people are involved in terms of communication, emotional and administrative support, training, and pay.</a:t>
            </a:r>
            <a:endParaRPr lang="en-GB" dirty="0"/>
          </a:p>
          <a:p>
            <a:pPr lvl="0" fontAlgn="base"/>
            <a:r>
              <a:rPr lang="en-US" b="1" dirty="0"/>
              <a:t>Impact:</a:t>
            </a:r>
            <a:r>
              <a:rPr lang="en-US" dirty="0"/>
              <a:t> </a:t>
            </a:r>
            <a:r>
              <a:rPr lang="en-US" i="1" dirty="0"/>
              <a:t>what difference</a:t>
            </a:r>
            <a:r>
              <a:rPr lang="en-US" dirty="0"/>
              <a:t> did involvement have on the outcomes of the project, and how is that difference being measured?</a:t>
            </a:r>
            <a:endParaRPr lang="en-GB" dirty="0"/>
          </a:p>
        </p:txBody>
      </p:sp>
      <p:pic>
        <p:nvPicPr>
          <p:cNvPr id="4" name="Picture 3">
            <a:extLst>
              <a:ext uri="{FF2B5EF4-FFF2-40B4-BE49-F238E27FC236}">
                <a16:creationId xmlns:a16="http://schemas.microsoft.com/office/drawing/2014/main" id="{5DB44162-938B-465E-A602-FE10EF9B7078}"/>
              </a:ext>
            </a:extLst>
          </p:cNvPr>
          <p:cNvPicPr>
            <a:picLocks noChangeAspect="1"/>
          </p:cNvPicPr>
          <p:nvPr/>
        </p:nvPicPr>
        <p:blipFill rotWithShape="1">
          <a:blip r:embed="rId3">
            <a:extLst>
              <a:ext uri="{28A0092B-C50C-407E-A947-70E740481C1C}">
                <a14:useLocalDpi xmlns:a14="http://schemas.microsoft.com/office/drawing/2010/main" val="0"/>
              </a:ext>
            </a:extLst>
          </a:blip>
          <a:srcRect t="14628" b="31945"/>
          <a:stretch/>
        </p:blipFill>
        <p:spPr>
          <a:xfrm>
            <a:off x="1051290" y="313926"/>
            <a:ext cx="1811385" cy="1153307"/>
          </a:xfrm>
          <a:prstGeom prst="rect">
            <a:avLst/>
          </a:prstGeom>
        </p:spPr>
      </p:pic>
      <p:cxnSp>
        <p:nvCxnSpPr>
          <p:cNvPr id="8" name="Straight Connector 7">
            <a:extLst>
              <a:ext uri="{FF2B5EF4-FFF2-40B4-BE49-F238E27FC236}">
                <a16:creationId xmlns:a16="http://schemas.microsoft.com/office/drawing/2014/main" id="{532F903E-869B-4E2A-AFA5-8BEE23373A6D}"/>
              </a:ext>
            </a:extLst>
          </p:cNvPr>
          <p:cNvCxnSpPr>
            <a:cxnSpLocks/>
          </p:cNvCxnSpPr>
          <p:nvPr/>
        </p:nvCxnSpPr>
        <p:spPr>
          <a:xfrm>
            <a:off x="838200" y="1635689"/>
            <a:ext cx="10864178" cy="3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47733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55E9E2"/>
      </a:dk2>
      <a:lt2>
        <a:srgbClr val="EAE5EB"/>
      </a:lt2>
      <a:accent1>
        <a:srgbClr val="665EB8"/>
      </a:accent1>
      <a:accent2>
        <a:srgbClr val="9B57D3"/>
      </a:accent2>
      <a:accent3>
        <a:srgbClr val="755DD9"/>
      </a:accent3>
      <a:accent4>
        <a:srgbClr val="665EB8"/>
      </a:accent4>
      <a:accent5>
        <a:srgbClr val="45A5ED"/>
      </a:accent5>
      <a:accent6>
        <a:srgbClr val="42F2D0"/>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1034</Words>
  <Application>Microsoft Macintosh PowerPoint</Application>
  <PresentationFormat>Widescreen</PresentationFormat>
  <Paragraphs>109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-apple-system</vt:lpstr>
      <vt:lpstr>Arial</vt:lpstr>
      <vt:lpstr>Calibri</vt:lpstr>
      <vt:lpstr>Calibri Light</vt:lpstr>
      <vt:lpstr>Segoe UI</vt:lpstr>
      <vt:lpstr>Office Theme</vt:lpstr>
      <vt:lpstr>PowerPoint Presentation</vt:lpstr>
      <vt:lpstr>Agenda for the webinar</vt:lpstr>
      <vt:lpstr>The Lived Experience Advisory Group</vt:lpstr>
      <vt:lpstr>Speakers</vt:lpstr>
      <vt:lpstr>4th Round Grant – arts based</vt:lpstr>
      <vt:lpstr>4th Round Grant – arts based</vt:lpstr>
      <vt:lpstr>4th Round Grant – arts based</vt:lpstr>
      <vt:lpstr>4th Round Grant – arts based</vt:lpstr>
      <vt:lpstr>4th Round Grant – arts based</vt:lpstr>
      <vt:lpstr>4th Round Grant – arts based</vt:lpstr>
      <vt:lpstr>A warning…</vt:lpstr>
      <vt:lpstr>A warning…</vt:lpstr>
      <vt:lpstr>A warning…</vt:lpstr>
      <vt:lpstr>1-2-1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Ward</dc:creator>
  <cp:lastModifiedBy>Ward, Lisa</cp:lastModifiedBy>
  <cp:revision>20</cp:revision>
  <cp:lastPrinted>2021-05-07T11:20:15Z</cp:lastPrinted>
  <dcterms:created xsi:type="dcterms:W3CDTF">2021-03-05T12:41:18Z</dcterms:created>
  <dcterms:modified xsi:type="dcterms:W3CDTF">2022-01-17T10:30:25Z</dcterms:modified>
</cp:coreProperties>
</file>